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906000"/>
  <p:notesSz cx="7010400" cy="9296400"/>
  <p:embeddedFontLs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jyFA2c2wEJ0CwpjetP9Xc5x5B+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39838" y="1162050"/>
            <a:ext cx="453072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 name="Shape 36"/>
        <p:cNvGrpSpPr/>
        <p:nvPr/>
      </p:nvGrpSpPr>
      <p:grpSpPr>
        <a:xfrm>
          <a:off x="0" y="0"/>
          <a:ext cx="0" cy="0"/>
          <a:chOff x="0" y="0"/>
          <a:chExt cx="0" cy="0"/>
        </a:xfrm>
      </p:grpSpPr>
      <p:sp>
        <p:nvSpPr>
          <p:cNvPr id="37" name="Google Shape;37;p1:notes"/>
          <p:cNvSpPr/>
          <p:nvPr>
            <p:ph idx="2" type="sldImg"/>
          </p:nvPr>
        </p:nvSpPr>
        <p:spPr>
          <a:xfrm>
            <a:off x="1239838" y="1162050"/>
            <a:ext cx="453072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9" name="Google Shape;39;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75b6dc03a_0_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13" name="Google Shape;113;g775b6dc03a_0_7:notes"/>
          <p:cNvSpPr/>
          <p:nvPr>
            <p:ph idx="2" type="sldImg"/>
          </p:nvPr>
        </p:nvSpPr>
        <p:spPr>
          <a:xfrm>
            <a:off x="1239838" y="1162050"/>
            <a:ext cx="45306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Google Shape;45;g77f5f02f45_0_0:notes"/>
          <p:cNvSpPr/>
          <p:nvPr>
            <p:ph idx="2" type="sldImg"/>
          </p:nvPr>
        </p:nvSpPr>
        <p:spPr>
          <a:xfrm>
            <a:off x="1239838" y="1162050"/>
            <a:ext cx="45306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g77f5f02f45_0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47" name="Google Shape;47;g77f5f02f45_0_0: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2:notes"/>
          <p:cNvSpPr/>
          <p:nvPr>
            <p:ph idx="2" type="sldImg"/>
          </p:nvPr>
        </p:nvSpPr>
        <p:spPr>
          <a:xfrm>
            <a:off x="1239838" y="1162050"/>
            <a:ext cx="453072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55" name="Google Shape;55;p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4:notes"/>
          <p:cNvSpPr/>
          <p:nvPr>
            <p:ph idx="2" type="sldImg"/>
          </p:nvPr>
        </p:nvSpPr>
        <p:spPr>
          <a:xfrm>
            <a:off x="1239838" y="1162050"/>
            <a:ext cx="453072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2" name="Google Shape;62;p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5:notes"/>
          <p:cNvSpPr/>
          <p:nvPr>
            <p:ph idx="2" type="sldImg"/>
          </p:nvPr>
        </p:nvSpPr>
        <p:spPr>
          <a:xfrm>
            <a:off x="1239838" y="1162050"/>
            <a:ext cx="453072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9" name="Google Shape;69;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7f5f02f45_0_12:notes"/>
          <p:cNvSpPr/>
          <p:nvPr>
            <p:ph idx="2" type="sldImg"/>
          </p:nvPr>
        </p:nvSpPr>
        <p:spPr>
          <a:xfrm>
            <a:off x="1239838" y="1162050"/>
            <a:ext cx="45306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g77f5f02f45_0_12: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80" name="Google Shape;80;g77f5f02f45_0_12: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7f5f02f45_0_18:notes"/>
          <p:cNvSpPr/>
          <p:nvPr>
            <p:ph idx="2" type="sldImg"/>
          </p:nvPr>
        </p:nvSpPr>
        <p:spPr>
          <a:xfrm>
            <a:off x="1239838" y="1162050"/>
            <a:ext cx="45306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77f5f02f45_0_18: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87" name="Google Shape;87;g77f5f02f45_0_18: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7f5f02f45_0_24:notes"/>
          <p:cNvSpPr/>
          <p:nvPr>
            <p:ph idx="2" type="sldImg"/>
          </p:nvPr>
        </p:nvSpPr>
        <p:spPr>
          <a:xfrm>
            <a:off x="1239838" y="1162050"/>
            <a:ext cx="45306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77f5f02f45_0_24: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94" name="Google Shape;94;g77f5f02f45_0_24: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3:notes"/>
          <p:cNvSpPr/>
          <p:nvPr>
            <p:ph idx="2" type="sldImg"/>
          </p:nvPr>
        </p:nvSpPr>
        <p:spPr>
          <a:xfrm>
            <a:off x="1200150" y="1143000"/>
            <a:ext cx="445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dia" type="title">
  <p:cSld name="TITLE">
    <p:spTree>
      <p:nvGrpSpPr>
        <p:cNvPr id="14" name="Shape 14"/>
        <p:cNvGrpSpPr/>
        <p:nvPr/>
      </p:nvGrpSpPr>
      <p:grpSpPr>
        <a:xfrm>
          <a:off x="0" y="0"/>
          <a:ext cx="0" cy="0"/>
          <a:chOff x="0" y="0"/>
          <a:chExt cx="0" cy="0"/>
        </a:xfrm>
      </p:grpSpPr>
      <p:sp>
        <p:nvSpPr>
          <p:cNvPr id="15" name="Google Shape;15;p17"/>
          <p:cNvSpPr txBox="1"/>
          <p:nvPr>
            <p:ph type="ctrTitle"/>
          </p:nvPr>
        </p:nvSpPr>
        <p:spPr>
          <a:xfrm>
            <a:off x="273050" y="3498112"/>
            <a:ext cx="8361284" cy="1733971"/>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lt1"/>
              </a:buClr>
              <a:buSzPts val="6000"/>
              <a:buFont typeface="Calibri"/>
              <a:buNone/>
              <a:defRPr b="1" i="0" sz="6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17"/>
          <p:cNvSpPr txBox="1"/>
          <p:nvPr>
            <p:ph idx="1" type="subTitle"/>
          </p:nvPr>
        </p:nvSpPr>
        <p:spPr>
          <a:xfrm>
            <a:off x="273050" y="5417820"/>
            <a:ext cx="6615430" cy="762000"/>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chemeClr val="lt1"/>
              </a:buClr>
              <a:buSzPts val="2400"/>
              <a:buFont typeface="Arial"/>
              <a:buNone/>
              <a:defRPr b="0" i="1" sz="2400" u="none" cap="none" strike="noStrike">
                <a:solidFill>
                  <a:schemeClr val="l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7" name="Google Shape;17;p17"/>
          <p:cNvSpPr txBox="1"/>
          <p:nvPr>
            <p:ph idx="11" type="ftr"/>
          </p:nvPr>
        </p:nvSpPr>
        <p:spPr>
          <a:xfrm>
            <a:off x="273050" y="6295390"/>
            <a:ext cx="3343275"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12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7"/>
          <p:cNvSpPr txBox="1"/>
          <p:nvPr>
            <p:ph idx="12" type="sldNum"/>
          </p:nvPr>
        </p:nvSpPr>
        <p:spPr>
          <a:xfrm>
            <a:off x="4613497" y="6287530"/>
            <a:ext cx="679006"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4201">
          <p15:clr>
            <a:srgbClr val="FBAE40"/>
          </p15:clr>
        </p15:guide>
        <p15:guide id="2" pos="172">
          <p15:clr>
            <a:srgbClr val="FBAE40"/>
          </p15:clr>
        </p15:guide>
        <p15:guide id="3" pos="6068">
          <p15:clr>
            <a:srgbClr val="FBAE40"/>
          </p15:clr>
        </p15:guide>
        <p15:guide id="4" orient="horz" pos="11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eldia">
  <p:cSld name="1_Titeldia">
    <p:spTree>
      <p:nvGrpSpPr>
        <p:cNvPr id="19" name="Shape 19"/>
        <p:cNvGrpSpPr/>
        <p:nvPr/>
      </p:nvGrpSpPr>
      <p:grpSpPr>
        <a:xfrm>
          <a:off x="0" y="0"/>
          <a:ext cx="0" cy="0"/>
          <a:chOff x="0" y="0"/>
          <a:chExt cx="0" cy="0"/>
        </a:xfrm>
      </p:grpSpPr>
      <p:sp>
        <p:nvSpPr>
          <p:cNvPr id="20" name="Google Shape;20;p21"/>
          <p:cNvSpPr txBox="1"/>
          <p:nvPr>
            <p:ph idx="11" type="ftr"/>
          </p:nvPr>
        </p:nvSpPr>
        <p:spPr>
          <a:xfrm>
            <a:off x="273050" y="6295390"/>
            <a:ext cx="3343275" cy="36512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12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2" type="sldNum"/>
          </p:nvPr>
        </p:nvSpPr>
        <p:spPr>
          <a:xfrm>
            <a:off x="4613497" y="6287530"/>
            <a:ext cx="679006"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4201">
          <p15:clr>
            <a:srgbClr val="FBAE40"/>
          </p15:clr>
        </p15:guide>
        <p15:guide id="2" pos="172">
          <p15:clr>
            <a:srgbClr val="FBAE40"/>
          </p15:clr>
        </p15:guide>
        <p15:guide id="3" pos="6068">
          <p15:clr>
            <a:srgbClr val="FBAE40"/>
          </p15:clr>
        </p15:guide>
        <p15:guide id="4" orient="horz" pos="11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Aangepaste indeling">
  <p:cSld name="2_Aangepaste indeling">
    <p:spTree>
      <p:nvGrpSpPr>
        <p:cNvPr id="26" name="Shape 26"/>
        <p:cNvGrpSpPr/>
        <p:nvPr/>
      </p:nvGrpSpPr>
      <p:grpSpPr>
        <a:xfrm>
          <a:off x="0" y="0"/>
          <a:ext cx="0" cy="0"/>
          <a:chOff x="0" y="0"/>
          <a:chExt cx="0" cy="0"/>
        </a:xfrm>
      </p:grpSpPr>
      <p:sp>
        <p:nvSpPr>
          <p:cNvPr id="27" name="Google Shape;27;p19"/>
          <p:cNvSpPr txBox="1"/>
          <p:nvPr>
            <p:ph type="title"/>
          </p:nvPr>
        </p:nvSpPr>
        <p:spPr>
          <a:xfrm>
            <a:off x="273050" y="1200600"/>
            <a:ext cx="9359900" cy="68058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1"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19"/>
          <p:cNvSpPr txBox="1"/>
          <p:nvPr>
            <p:ph idx="12" type="sldNum"/>
          </p:nvPr>
        </p:nvSpPr>
        <p:spPr>
          <a:xfrm>
            <a:off x="4613497" y="6364904"/>
            <a:ext cx="679006"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9" name="Google Shape;29;p19"/>
          <p:cNvSpPr txBox="1"/>
          <p:nvPr>
            <p:ph idx="11" type="ftr"/>
          </p:nvPr>
        </p:nvSpPr>
        <p:spPr>
          <a:xfrm>
            <a:off x="8517988" y="6364903"/>
            <a:ext cx="1114962"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object">
  <p:cSld name="Titel en object">
    <p:spTree>
      <p:nvGrpSpPr>
        <p:cNvPr id="30" name="Shape 30"/>
        <p:cNvGrpSpPr/>
        <p:nvPr/>
      </p:nvGrpSpPr>
      <p:grpSpPr>
        <a:xfrm>
          <a:off x="0" y="0"/>
          <a:ext cx="0" cy="0"/>
          <a:chOff x="0" y="0"/>
          <a:chExt cx="0" cy="0"/>
        </a:xfrm>
      </p:grpSpPr>
      <p:sp>
        <p:nvSpPr>
          <p:cNvPr id="31" name="Google Shape;31;p20"/>
          <p:cNvSpPr txBox="1"/>
          <p:nvPr>
            <p:ph idx="12" type="sldNum"/>
          </p:nvPr>
        </p:nvSpPr>
        <p:spPr>
          <a:xfrm>
            <a:off x="4613497" y="6364904"/>
            <a:ext cx="679006"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2" name="Google Shape;32;p20"/>
          <p:cNvSpPr txBox="1"/>
          <p:nvPr>
            <p:ph idx="11" type="ftr"/>
          </p:nvPr>
        </p:nvSpPr>
        <p:spPr>
          <a:xfrm>
            <a:off x="8517988" y="6364903"/>
            <a:ext cx="1114962"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el en object">
  <p:cSld name="1_Titel en object">
    <p:spTree>
      <p:nvGrpSpPr>
        <p:cNvPr id="33" name="Shape 33"/>
        <p:cNvGrpSpPr/>
        <p:nvPr/>
      </p:nvGrpSpPr>
      <p:grpSpPr>
        <a:xfrm>
          <a:off x="0" y="0"/>
          <a:ext cx="0" cy="0"/>
          <a:chOff x="0" y="0"/>
          <a:chExt cx="0" cy="0"/>
        </a:xfrm>
      </p:grpSpPr>
      <p:sp>
        <p:nvSpPr>
          <p:cNvPr id="34" name="Google Shape;34;p22"/>
          <p:cNvSpPr txBox="1"/>
          <p:nvPr>
            <p:ph idx="12" type="sldNum"/>
          </p:nvPr>
        </p:nvSpPr>
        <p:spPr>
          <a:xfrm>
            <a:off x="4613497" y="6364904"/>
            <a:ext cx="679006"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5" name="Google Shape;35;p22"/>
          <p:cNvSpPr txBox="1"/>
          <p:nvPr>
            <p:ph idx="11" type="ftr"/>
          </p:nvPr>
        </p:nvSpPr>
        <p:spPr>
          <a:xfrm>
            <a:off x="8517988" y="6364903"/>
            <a:ext cx="1114962"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16"/>
          <p:cNvPicPr preferRelativeResize="0"/>
          <p:nvPr/>
        </p:nvPicPr>
        <p:blipFill rotWithShape="1">
          <a:blip r:embed="rId1">
            <a:alphaModFix/>
          </a:blip>
          <a:srcRect b="0" l="0" r="0" t="0"/>
          <a:stretch/>
        </p:blipFill>
        <p:spPr>
          <a:xfrm>
            <a:off x="0" y="0"/>
            <a:ext cx="9905999" cy="6858000"/>
          </a:xfrm>
          <a:prstGeom prst="rect">
            <a:avLst/>
          </a:prstGeom>
          <a:noFill/>
          <a:ln>
            <a:noFill/>
          </a:ln>
        </p:spPr>
      </p:pic>
      <p:sp>
        <p:nvSpPr>
          <p:cNvPr id="11" name="Google Shape;11;p16"/>
          <p:cNvSpPr txBox="1"/>
          <p:nvPr>
            <p:ph idx="11" type="ftr"/>
          </p:nvPr>
        </p:nvSpPr>
        <p:spPr>
          <a:xfrm>
            <a:off x="273050" y="6295390"/>
            <a:ext cx="3343275" cy="365125"/>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2" name="Google Shape;12;p16"/>
          <p:cNvPicPr preferRelativeResize="0"/>
          <p:nvPr/>
        </p:nvPicPr>
        <p:blipFill rotWithShape="1">
          <a:blip r:embed="rId2">
            <a:alphaModFix/>
          </a:blip>
          <a:srcRect b="0" l="0" r="0" t="0"/>
          <a:stretch/>
        </p:blipFill>
        <p:spPr>
          <a:xfrm>
            <a:off x="273050" y="497108"/>
            <a:ext cx="4554131" cy="574546"/>
          </a:xfrm>
          <a:prstGeom prst="rect">
            <a:avLst/>
          </a:prstGeom>
          <a:noFill/>
          <a:ln>
            <a:noFill/>
          </a:ln>
        </p:spPr>
      </p:pic>
      <p:sp>
        <p:nvSpPr>
          <p:cNvPr id="13" name="Google Shape;13;p16"/>
          <p:cNvSpPr txBox="1"/>
          <p:nvPr>
            <p:ph idx="12" type="sldNum"/>
          </p:nvPr>
        </p:nvSpPr>
        <p:spPr>
          <a:xfrm>
            <a:off x="4613497" y="6364904"/>
            <a:ext cx="679006"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 name="Shape 22"/>
        <p:cNvGrpSpPr/>
        <p:nvPr/>
      </p:nvGrpSpPr>
      <p:grpSpPr>
        <a:xfrm>
          <a:off x="0" y="0"/>
          <a:ext cx="0" cy="0"/>
          <a:chOff x="0" y="0"/>
          <a:chExt cx="0" cy="0"/>
        </a:xfrm>
      </p:grpSpPr>
      <p:pic>
        <p:nvPicPr>
          <p:cNvPr id="23" name="Google Shape;23;p18"/>
          <p:cNvPicPr preferRelativeResize="0"/>
          <p:nvPr/>
        </p:nvPicPr>
        <p:blipFill rotWithShape="1">
          <a:blip r:embed="rId1">
            <a:alphaModFix/>
          </a:blip>
          <a:srcRect b="0" l="0" r="0" t="0"/>
          <a:stretch/>
        </p:blipFill>
        <p:spPr>
          <a:xfrm>
            <a:off x="0" y="0"/>
            <a:ext cx="9906000" cy="6858000"/>
          </a:xfrm>
          <a:prstGeom prst="rect">
            <a:avLst/>
          </a:prstGeom>
          <a:noFill/>
          <a:ln>
            <a:noFill/>
          </a:ln>
        </p:spPr>
      </p:pic>
      <p:sp>
        <p:nvSpPr>
          <p:cNvPr id="24" name="Google Shape;24;p18"/>
          <p:cNvSpPr txBox="1"/>
          <p:nvPr>
            <p:ph idx="12" type="sldNum"/>
          </p:nvPr>
        </p:nvSpPr>
        <p:spPr>
          <a:xfrm>
            <a:off x="4613497" y="6364904"/>
            <a:ext cx="679006"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5" name="Google Shape;25;p18"/>
          <p:cNvSpPr txBox="1"/>
          <p:nvPr>
            <p:ph idx="11" type="ftr"/>
          </p:nvPr>
        </p:nvSpPr>
        <p:spPr>
          <a:xfrm>
            <a:off x="8517988" y="6364903"/>
            <a:ext cx="1114962"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201">
          <p15:clr>
            <a:srgbClr val="F26B43"/>
          </p15:clr>
        </p15:guide>
        <p15:guide id="2" pos="172">
          <p15:clr>
            <a:srgbClr val="F26B43"/>
          </p15:clr>
        </p15:guide>
        <p15:guide id="3" pos="6068">
          <p15:clr>
            <a:srgbClr val="F26B43"/>
          </p15:clr>
        </p15:guide>
        <p15:guide id="4" orient="horz" pos="4042">
          <p15:clr>
            <a:srgbClr val="F26B43"/>
          </p15:clr>
        </p15:guide>
        <p15:guide id="5" orient="horz" pos="119">
          <p15:clr>
            <a:srgbClr val="F26B43"/>
          </p15:clr>
        </p15:guide>
        <p15:guide id="6" orient="horz" pos="232">
          <p15:clr>
            <a:srgbClr val="F26B43"/>
          </p15:clr>
        </p15:guide>
        <p15:guide id="7" orient="horz" pos="3929">
          <p15:clr>
            <a:srgbClr val="F26B43"/>
          </p15:clr>
        </p15:guide>
        <p15:guide id="8" orient="horz" pos="754">
          <p15:clr>
            <a:srgbClr val="F26B43"/>
          </p15:clr>
        </p15:guide>
        <p15:guide id="9" orient="horz" pos="1185">
          <p15:clr>
            <a:srgbClr val="F26B43"/>
          </p15:clr>
        </p15:guide>
        <p15:guide id="10" orient="horz" pos="1298">
          <p15:clr>
            <a:srgbClr val="F26B43"/>
          </p15:clr>
        </p15:guide>
        <p15:guide id="11" pos="3120">
          <p15:clr>
            <a:srgbClr val="F26B43"/>
          </p15:clr>
        </p15:guide>
        <p15:guide id="12" pos="3052">
          <p15:clr>
            <a:srgbClr val="F26B43"/>
          </p15:clr>
        </p15:guide>
        <p15:guide id="13" pos="31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 name="Shape 40"/>
        <p:cNvGrpSpPr/>
        <p:nvPr/>
      </p:nvGrpSpPr>
      <p:grpSpPr>
        <a:xfrm>
          <a:off x="0" y="0"/>
          <a:ext cx="0" cy="0"/>
          <a:chOff x="0" y="0"/>
          <a:chExt cx="0" cy="0"/>
        </a:xfrm>
      </p:grpSpPr>
      <p:sp>
        <p:nvSpPr>
          <p:cNvPr id="41" name="Google Shape;41;p1"/>
          <p:cNvSpPr txBox="1"/>
          <p:nvPr>
            <p:ph type="ctrTitle"/>
          </p:nvPr>
        </p:nvSpPr>
        <p:spPr>
          <a:xfrm>
            <a:off x="273050" y="3136162"/>
            <a:ext cx="8813800" cy="173397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3600"/>
              <a:buFont typeface="Calibri"/>
              <a:buNone/>
            </a:pPr>
            <a:r>
              <a:rPr lang="en-GB" sz="3600"/>
              <a:t>Course Description</a:t>
            </a:r>
            <a:endParaRPr/>
          </a:p>
        </p:txBody>
      </p:sp>
      <p:sp>
        <p:nvSpPr>
          <p:cNvPr id="42" name="Google Shape;42;p1"/>
          <p:cNvSpPr txBox="1"/>
          <p:nvPr>
            <p:ph idx="1" type="subTitle"/>
          </p:nvPr>
        </p:nvSpPr>
        <p:spPr>
          <a:xfrm>
            <a:off x="273050" y="5417820"/>
            <a:ext cx="6615430" cy="76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2400"/>
              <a:buNone/>
            </a:pPr>
            <a:r>
              <a:rPr i="1" lang="en-GB">
                <a:latin typeface="Calibri"/>
                <a:ea typeface="Calibri"/>
                <a:cs typeface="Calibri"/>
                <a:sym typeface="Calibri"/>
              </a:rPr>
              <a:t>By GamingWorks</a:t>
            </a:r>
            <a:endParaRPr/>
          </a:p>
          <a:p>
            <a:pPr indent="0" lvl="0" marL="0" rtl="0" algn="l">
              <a:lnSpc>
                <a:spcPct val="90000"/>
              </a:lnSpc>
              <a:spcBef>
                <a:spcPts val="1000"/>
              </a:spcBef>
              <a:spcAft>
                <a:spcPts val="0"/>
              </a:spcAft>
              <a:buClr>
                <a:schemeClr val="lt1"/>
              </a:buClr>
              <a:buSzPts val="1400"/>
              <a:buNone/>
            </a:pPr>
            <a:r>
              <a:rPr lang="en-GB" sz="1400"/>
              <a:t>Version 1.0 UK</a:t>
            </a:r>
            <a:endParaRPr i="1">
              <a:latin typeface="Calibri"/>
              <a:ea typeface="Calibri"/>
              <a:cs typeface="Calibri"/>
              <a:sym typeface="Calibri"/>
            </a:endParaRPr>
          </a:p>
        </p:txBody>
      </p:sp>
      <p:sp>
        <p:nvSpPr>
          <p:cNvPr id="43" name="Google Shape;43;p1"/>
          <p:cNvSpPr txBox="1"/>
          <p:nvPr/>
        </p:nvSpPr>
        <p:spPr>
          <a:xfrm>
            <a:off x="162025" y="1184125"/>
            <a:ext cx="4512600" cy="94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rPr b="1" i="0" lang="en-GB" sz="4600" u="none" cap="none" strike="noStrike">
                <a:solidFill>
                  <a:srgbClr val="FFFFFF"/>
                </a:solidFill>
                <a:latin typeface="Arial"/>
                <a:ea typeface="Arial"/>
                <a:cs typeface="Arial"/>
                <a:sym typeface="Arial"/>
              </a:rPr>
              <a:t>ONLINE</a:t>
            </a:r>
            <a:endParaRPr b="1" i="0" sz="46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g775b6dc03a_0_7"/>
          <p:cNvSpPr txBox="1"/>
          <p:nvPr/>
        </p:nvSpPr>
        <p:spPr>
          <a:xfrm>
            <a:off x="1344473" y="2822450"/>
            <a:ext cx="6537900" cy="1824000"/>
          </a:xfrm>
          <a:prstGeom prst="rect">
            <a:avLst/>
          </a:prstGeom>
          <a:noFill/>
          <a:ln>
            <a:noFill/>
          </a:ln>
        </p:spPr>
        <p:txBody>
          <a:bodyPr anchorCtr="0" anchor="b" bIns="0" lIns="0" spcFirstLastPara="1" rIns="0" wrap="square" tIns="0">
            <a:noAutofit/>
          </a:bodyPr>
          <a:lstStyle/>
          <a:p>
            <a:pPr indent="0" lvl="0" marL="0" marR="0" rtl="0" algn="r">
              <a:lnSpc>
                <a:spcPct val="90000"/>
              </a:lnSpc>
              <a:spcBef>
                <a:spcPts val="0"/>
              </a:spcBef>
              <a:spcAft>
                <a:spcPts val="0"/>
              </a:spcAft>
              <a:buClr>
                <a:schemeClr val="lt1"/>
              </a:buClr>
              <a:buSzPts val="6000"/>
              <a:buFont typeface="Calibri"/>
              <a:buNone/>
            </a:pPr>
            <a:r>
              <a:rPr b="1" i="0" lang="en-GB" sz="6000" u="none" cap="none" strike="noStrike">
                <a:solidFill>
                  <a:schemeClr val="lt1"/>
                </a:solidFill>
                <a:latin typeface="Calibri"/>
                <a:ea typeface="Calibri"/>
                <a:cs typeface="Calibri"/>
                <a:sym typeface="Calibri"/>
              </a:rPr>
              <a:t>Let’ start the mission to Mars!</a:t>
            </a:r>
            <a:endParaRPr b="0" i="0" sz="1400" u="none" cap="none" strike="noStrike">
              <a:solidFill>
                <a:srgbClr val="000000"/>
              </a:solidFill>
              <a:latin typeface="Arial"/>
              <a:ea typeface="Arial"/>
              <a:cs typeface="Arial"/>
              <a:sym typeface="Arial"/>
            </a:endParaRPr>
          </a:p>
        </p:txBody>
      </p:sp>
      <p:sp>
        <p:nvSpPr>
          <p:cNvPr id="116" name="Google Shape;116;g775b6dc03a_0_7"/>
          <p:cNvSpPr txBox="1"/>
          <p:nvPr/>
        </p:nvSpPr>
        <p:spPr>
          <a:xfrm>
            <a:off x="4915963" y="4709051"/>
            <a:ext cx="2966400" cy="258900"/>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chemeClr val="lt1"/>
              </a:buClr>
              <a:buSzPts val="2400"/>
              <a:buFont typeface="Arial"/>
              <a:buNone/>
            </a:pPr>
            <a:r>
              <a:rPr b="0" i="0" lang="en-GB" sz="2400" u="none" cap="none" strike="noStrike">
                <a:solidFill>
                  <a:schemeClr val="lt1"/>
                </a:solidFill>
                <a:latin typeface="Calibri"/>
                <a:ea typeface="Calibri"/>
                <a:cs typeface="Calibri"/>
                <a:sym typeface="Calibri"/>
              </a:rPr>
              <a:t>www.gamingworks.nl</a:t>
            </a:r>
            <a:endParaRPr b="0" i="0" sz="1400" u="none" cap="none" strike="noStrike">
              <a:solidFill>
                <a:srgbClr val="000000"/>
              </a:solidFill>
              <a:latin typeface="Arial"/>
              <a:ea typeface="Arial"/>
              <a:cs typeface="Arial"/>
              <a:sym typeface="Arial"/>
            </a:endParaRPr>
          </a:p>
        </p:txBody>
      </p:sp>
      <p:sp>
        <p:nvSpPr>
          <p:cNvPr id="117" name="Google Shape;117;g775b6dc03a_0_7"/>
          <p:cNvSpPr/>
          <p:nvPr/>
        </p:nvSpPr>
        <p:spPr>
          <a:xfrm rot="-3878100">
            <a:off x="-1344929" y="828882"/>
            <a:ext cx="768573" cy="1383969"/>
          </a:xfrm>
          <a:custGeom>
            <a:rect b="b" l="l" r="r" t="t"/>
            <a:pathLst>
              <a:path extrusionOk="0" h="502" w="278">
                <a:moveTo>
                  <a:pt x="127" y="85"/>
                </a:moveTo>
                <a:cubicBezTo>
                  <a:pt x="128" y="83"/>
                  <a:pt x="129" y="81"/>
                  <a:pt x="131" y="80"/>
                </a:cubicBezTo>
                <a:cubicBezTo>
                  <a:pt x="175" y="86"/>
                  <a:pt x="220" y="97"/>
                  <a:pt x="262" y="112"/>
                </a:cubicBezTo>
                <a:cubicBezTo>
                  <a:pt x="263" y="114"/>
                  <a:pt x="263" y="116"/>
                  <a:pt x="263" y="118"/>
                </a:cubicBezTo>
                <a:cubicBezTo>
                  <a:pt x="219" y="103"/>
                  <a:pt x="173" y="92"/>
                  <a:pt x="127" y="85"/>
                </a:cubicBezTo>
                <a:moveTo>
                  <a:pt x="221" y="312"/>
                </a:moveTo>
                <a:cubicBezTo>
                  <a:pt x="171" y="305"/>
                  <a:pt x="121" y="293"/>
                  <a:pt x="75" y="276"/>
                </a:cubicBezTo>
                <a:cubicBezTo>
                  <a:pt x="75" y="274"/>
                  <a:pt x="75" y="272"/>
                  <a:pt x="75" y="270"/>
                </a:cubicBezTo>
                <a:cubicBezTo>
                  <a:pt x="123" y="287"/>
                  <a:pt x="173" y="299"/>
                  <a:pt x="223" y="306"/>
                </a:cubicBezTo>
                <a:cubicBezTo>
                  <a:pt x="222" y="308"/>
                  <a:pt x="221" y="310"/>
                  <a:pt x="221" y="312"/>
                </a:cubicBezTo>
                <a:moveTo>
                  <a:pt x="165" y="404"/>
                </a:moveTo>
                <a:cubicBezTo>
                  <a:pt x="155" y="416"/>
                  <a:pt x="148" y="425"/>
                  <a:pt x="140" y="433"/>
                </a:cubicBezTo>
                <a:cubicBezTo>
                  <a:pt x="138" y="435"/>
                  <a:pt x="136" y="437"/>
                  <a:pt x="134" y="438"/>
                </a:cubicBezTo>
                <a:cubicBezTo>
                  <a:pt x="133" y="440"/>
                  <a:pt x="131" y="442"/>
                  <a:pt x="130" y="443"/>
                </a:cubicBezTo>
                <a:cubicBezTo>
                  <a:pt x="138" y="421"/>
                  <a:pt x="146" y="399"/>
                  <a:pt x="148" y="390"/>
                </a:cubicBezTo>
                <a:cubicBezTo>
                  <a:pt x="153" y="369"/>
                  <a:pt x="147" y="350"/>
                  <a:pt x="135" y="347"/>
                </a:cubicBezTo>
                <a:cubicBezTo>
                  <a:pt x="131" y="346"/>
                  <a:pt x="127" y="347"/>
                  <a:pt x="122" y="349"/>
                </a:cubicBezTo>
                <a:cubicBezTo>
                  <a:pt x="114" y="354"/>
                  <a:pt x="107" y="366"/>
                  <a:pt x="104" y="379"/>
                </a:cubicBezTo>
                <a:cubicBezTo>
                  <a:pt x="102" y="385"/>
                  <a:pt x="98" y="409"/>
                  <a:pt x="95" y="434"/>
                </a:cubicBezTo>
                <a:cubicBezTo>
                  <a:pt x="95" y="434"/>
                  <a:pt x="94" y="433"/>
                  <a:pt x="94" y="432"/>
                </a:cubicBezTo>
                <a:cubicBezTo>
                  <a:pt x="94" y="431"/>
                  <a:pt x="94" y="431"/>
                  <a:pt x="93" y="430"/>
                </a:cubicBezTo>
                <a:cubicBezTo>
                  <a:pt x="92" y="427"/>
                  <a:pt x="91" y="423"/>
                  <a:pt x="90" y="420"/>
                </a:cubicBezTo>
                <a:cubicBezTo>
                  <a:pt x="87" y="409"/>
                  <a:pt x="84" y="396"/>
                  <a:pt x="82" y="383"/>
                </a:cubicBezTo>
                <a:cubicBezTo>
                  <a:pt x="77" y="353"/>
                  <a:pt x="74" y="322"/>
                  <a:pt x="75" y="289"/>
                </a:cubicBezTo>
                <a:cubicBezTo>
                  <a:pt x="120" y="305"/>
                  <a:pt x="167" y="316"/>
                  <a:pt x="215" y="323"/>
                </a:cubicBezTo>
                <a:cubicBezTo>
                  <a:pt x="201" y="350"/>
                  <a:pt x="185" y="378"/>
                  <a:pt x="165" y="404"/>
                </a:cubicBezTo>
                <a:moveTo>
                  <a:pt x="169" y="42"/>
                </a:moveTo>
                <a:cubicBezTo>
                  <a:pt x="179" y="33"/>
                  <a:pt x="190" y="26"/>
                  <a:pt x="201" y="21"/>
                </a:cubicBezTo>
                <a:cubicBezTo>
                  <a:pt x="206" y="18"/>
                  <a:pt x="212" y="16"/>
                  <a:pt x="217" y="14"/>
                </a:cubicBezTo>
                <a:cubicBezTo>
                  <a:pt x="239" y="39"/>
                  <a:pt x="253" y="68"/>
                  <a:pt x="260" y="100"/>
                </a:cubicBezTo>
                <a:cubicBezTo>
                  <a:pt x="221" y="87"/>
                  <a:pt x="180" y="77"/>
                  <a:pt x="139" y="70"/>
                </a:cubicBezTo>
                <a:cubicBezTo>
                  <a:pt x="148" y="60"/>
                  <a:pt x="158" y="50"/>
                  <a:pt x="169" y="42"/>
                </a:cubicBezTo>
                <a:moveTo>
                  <a:pt x="276" y="133"/>
                </a:moveTo>
                <a:cubicBezTo>
                  <a:pt x="273" y="82"/>
                  <a:pt x="255" y="39"/>
                  <a:pt x="223" y="3"/>
                </a:cubicBezTo>
                <a:cubicBezTo>
                  <a:pt x="220" y="0"/>
                  <a:pt x="220" y="0"/>
                  <a:pt x="220" y="0"/>
                </a:cubicBezTo>
                <a:cubicBezTo>
                  <a:pt x="217" y="1"/>
                  <a:pt x="217" y="1"/>
                  <a:pt x="217" y="1"/>
                </a:cubicBezTo>
                <a:cubicBezTo>
                  <a:pt x="212" y="3"/>
                  <a:pt x="203" y="7"/>
                  <a:pt x="196" y="10"/>
                </a:cubicBezTo>
                <a:cubicBezTo>
                  <a:pt x="184" y="17"/>
                  <a:pt x="173" y="24"/>
                  <a:pt x="162" y="32"/>
                </a:cubicBezTo>
                <a:cubicBezTo>
                  <a:pt x="142" y="48"/>
                  <a:pt x="124" y="67"/>
                  <a:pt x="111" y="88"/>
                </a:cubicBezTo>
                <a:cubicBezTo>
                  <a:pt x="97" y="110"/>
                  <a:pt x="87" y="133"/>
                  <a:pt x="79" y="158"/>
                </a:cubicBezTo>
                <a:cubicBezTo>
                  <a:pt x="72" y="184"/>
                  <a:pt x="68" y="210"/>
                  <a:pt x="66" y="233"/>
                </a:cubicBezTo>
                <a:cubicBezTo>
                  <a:pt x="63" y="271"/>
                  <a:pt x="62" y="306"/>
                  <a:pt x="65" y="339"/>
                </a:cubicBezTo>
                <a:cubicBezTo>
                  <a:pt x="58" y="341"/>
                  <a:pt x="51" y="344"/>
                  <a:pt x="44" y="349"/>
                </a:cubicBezTo>
                <a:cubicBezTo>
                  <a:pt x="31" y="356"/>
                  <a:pt x="21" y="367"/>
                  <a:pt x="14" y="381"/>
                </a:cubicBezTo>
                <a:cubicBezTo>
                  <a:pt x="2" y="402"/>
                  <a:pt x="0" y="443"/>
                  <a:pt x="7" y="454"/>
                </a:cubicBezTo>
                <a:cubicBezTo>
                  <a:pt x="9" y="456"/>
                  <a:pt x="11" y="456"/>
                  <a:pt x="12" y="456"/>
                </a:cubicBezTo>
                <a:cubicBezTo>
                  <a:pt x="15" y="456"/>
                  <a:pt x="17" y="455"/>
                  <a:pt x="19" y="454"/>
                </a:cubicBezTo>
                <a:cubicBezTo>
                  <a:pt x="27" y="449"/>
                  <a:pt x="33" y="438"/>
                  <a:pt x="39" y="430"/>
                </a:cubicBezTo>
                <a:cubicBezTo>
                  <a:pt x="42" y="425"/>
                  <a:pt x="44" y="421"/>
                  <a:pt x="46" y="419"/>
                </a:cubicBezTo>
                <a:cubicBezTo>
                  <a:pt x="47" y="418"/>
                  <a:pt x="48" y="417"/>
                  <a:pt x="49" y="417"/>
                </a:cubicBezTo>
                <a:cubicBezTo>
                  <a:pt x="56" y="412"/>
                  <a:pt x="67" y="412"/>
                  <a:pt x="77" y="414"/>
                </a:cubicBezTo>
                <a:cubicBezTo>
                  <a:pt x="77" y="417"/>
                  <a:pt x="78" y="420"/>
                  <a:pt x="79" y="423"/>
                </a:cubicBezTo>
                <a:cubicBezTo>
                  <a:pt x="80" y="427"/>
                  <a:pt x="81" y="430"/>
                  <a:pt x="82" y="433"/>
                </a:cubicBezTo>
                <a:cubicBezTo>
                  <a:pt x="83" y="434"/>
                  <a:pt x="83" y="435"/>
                  <a:pt x="83" y="436"/>
                </a:cubicBezTo>
                <a:cubicBezTo>
                  <a:pt x="84" y="438"/>
                  <a:pt x="85" y="440"/>
                  <a:pt x="85" y="441"/>
                </a:cubicBezTo>
                <a:cubicBezTo>
                  <a:pt x="86" y="446"/>
                  <a:pt x="90" y="447"/>
                  <a:pt x="93" y="448"/>
                </a:cubicBezTo>
                <a:cubicBezTo>
                  <a:pt x="91" y="475"/>
                  <a:pt x="91" y="499"/>
                  <a:pt x="97" y="500"/>
                </a:cubicBezTo>
                <a:cubicBezTo>
                  <a:pt x="98" y="501"/>
                  <a:pt x="99" y="500"/>
                  <a:pt x="100" y="500"/>
                </a:cubicBezTo>
                <a:cubicBezTo>
                  <a:pt x="100" y="500"/>
                  <a:pt x="100" y="500"/>
                  <a:pt x="100" y="500"/>
                </a:cubicBezTo>
                <a:cubicBezTo>
                  <a:pt x="106" y="496"/>
                  <a:pt x="116" y="477"/>
                  <a:pt x="125" y="456"/>
                </a:cubicBezTo>
                <a:cubicBezTo>
                  <a:pt x="127" y="457"/>
                  <a:pt x="130" y="457"/>
                  <a:pt x="134" y="455"/>
                </a:cubicBezTo>
                <a:cubicBezTo>
                  <a:pt x="134" y="455"/>
                  <a:pt x="135" y="454"/>
                  <a:pt x="136" y="453"/>
                </a:cubicBezTo>
                <a:cubicBezTo>
                  <a:pt x="138" y="451"/>
                  <a:pt x="141" y="449"/>
                  <a:pt x="143" y="446"/>
                </a:cubicBezTo>
                <a:cubicBezTo>
                  <a:pt x="144" y="445"/>
                  <a:pt x="146" y="443"/>
                  <a:pt x="148" y="441"/>
                </a:cubicBezTo>
                <a:cubicBezTo>
                  <a:pt x="150" y="439"/>
                  <a:pt x="153" y="436"/>
                  <a:pt x="155" y="433"/>
                </a:cubicBezTo>
                <a:cubicBezTo>
                  <a:pt x="166" y="437"/>
                  <a:pt x="177" y="443"/>
                  <a:pt x="180" y="452"/>
                </a:cubicBezTo>
                <a:cubicBezTo>
                  <a:pt x="181" y="454"/>
                  <a:pt x="181" y="459"/>
                  <a:pt x="182" y="465"/>
                </a:cubicBezTo>
                <a:cubicBezTo>
                  <a:pt x="182" y="478"/>
                  <a:pt x="184" y="494"/>
                  <a:pt x="193" y="501"/>
                </a:cubicBezTo>
                <a:cubicBezTo>
                  <a:pt x="194" y="502"/>
                  <a:pt x="196" y="502"/>
                  <a:pt x="199" y="500"/>
                </a:cubicBezTo>
                <a:cubicBezTo>
                  <a:pt x="210" y="494"/>
                  <a:pt x="227" y="456"/>
                  <a:pt x="227" y="433"/>
                </a:cubicBezTo>
                <a:cubicBezTo>
                  <a:pt x="227" y="405"/>
                  <a:pt x="213" y="385"/>
                  <a:pt x="200" y="373"/>
                </a:cubicBezTo>
                <a:cubicBezTo>
                  <a:pt x="220" y="341"/>
                  <a:pt x="235" y="309"/>
                  <a:pt x="248" y="280"/>
                </a:cubicBezTo>
                <a:cubicBezTo>
                  <a:pt x="257" y="259"/>
                  <a:pt x="267" y="234"/>
                  <a:pt x="272" y="207"/>
                </a:cubicBezTo>
                <a:cubicBezTo>
                  <a:pt x="276" y="183"/>
                  <a:pt x="278" y="158"/>
                  <a:pt x="276" y="133"/>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g775b6dc03a_0_7"/>
          <p:cNvSpPr txBox="1"/>
          <p:nvPr/>
        </p:nvSpPr>
        <p:spPr>
          <a:xfrm>
            <a:off x="162025" y="1184125"/>
            <a:ext cx="4512600" cy="94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rPr b="1" i="0" lang="en-GB" sz="4600" u="none" cap="none" strike="noStrike">
                <a:solidFill>
                  <a:srgbClr val="FFFFFF"/>
                </a:solidFill>
                <a:latin typeface="Arial"/>
                <a:ea typeface="Arial"/>
                <a:cs typeface="Arial"/>
                <a:sym typeface="Arial"/>
              </a:rPr>
              <a:t>ONLINE</a:t>
            </a:r>
            <a:endParaRPr b="1" i="0" sz="46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100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0"/>
                                        <p:tgtEl>
                                          <p:spTgt spid="11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 name="Shape 48"/>
        <p:cNvGrpSpPr/>
        <p:nvPr/>
      </p:nvGrpSpPr>
      <p:grpSpPr>
        <a:xfrm>
          <a:off x="0" y="0"/>
          <a:ext cx="0" cy="0"/>
          <a:chOff x="0" y="0"/>
          <a:chExt cx="0" cy="0"/>
        </a:xfrm>
      </p:grpSpPr>
      <p:sp>
        <p:nvSpPr>
          <p:cNvPr id="49" name="Google Shape;49;g77f5f02f45_0_0"/>
          <p:cNvSpPr txBox="1"/>
          <p:nvPr>
            <p:ph type="title"/>
          </p:nvPr>
        </p:nvSpPr>
        <p:spPr>
          <a:xfrm>
            <a:off x="273050" y="627750"/>
            <a:ext cx="9360000" cy="680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GB"/>
              <a:t>Why this simulation?</a:t>
            </a:r>
            <a:endParaRPr/>
          </a:p>
        </p:txBody>
      </p:sp>
      <p:sp>
        <p:nvSpPr>
          <p:cNvPr id="50" name="Google Shape;50;g77f5f02f45_0_0"/>
          <p:cNvSpPr/>
          <p:nvPr/>
        </p:nvSpPr>
        <p:spPr>
          <a:xfrm>
            <a:off x="425500" y="1449850"/>
            <a:ext cx="9009900" cy="4709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lt1"/>
              </a:solidFill>
              <a:latin typeface="Calibri"/>
              <a:ea typeface="Calibri"/>
              <a:cs typeface="Calibri"/>
              <a:sym typeface="Calibri"/>
            </a:endParaRPr>
          </a:p>
        </p:txBody>
      </p:sp>
      <p:sp>
        <p:nvSpPr>
          <p:cNvPr id="51" name="Google Shape;51;g77f5f02f45_0_0"/>
          <p:cNvSpPr txBox="1"/>
          <p:nvPr>
            <p:ph idx="1" type="body"/>
          </p:nvPr>
        </p:nvSpPr>
        <p:spPr>
          <a:xfrm>
            <a:off x="268025" y="1436600"/>
            <a:ext cx="9288000" cy="4616700"/>
          </a:xfrm>
          <a:prstGeom prst="rect">
            <a:avLst/>
          </a:prstGeom>
          <a:noFill/>
          <a:ln>
            <a:noFill/>
          </a:ln>
        </p:spPr>
        <p:txBody>
          <a:bodyPr anchorCtr="0" anchor="t" bIns="0" lIns="0" spcFirstLastPara="1" rIns="0" wrap="square" tIns="0">
            <a:noAutofit/>
          </a:bodyPr>
          <a:lstStyle/>
          <a:p>
            <a:pPr indent="-406400" lvl="0" marL="457200" marR="0" rtl="0" algn="l">
              <a:lnSpc>
                <a:spcPct val="107142"/>
              </a:lnSpc>
              <a:spcBef>
                <a:spcPts val="1200"/>
              </a:spcBef>
              <a:spcAft>
                <a:spcPts val="0"/>
              </a:spcAft>
              <a:buClr>
                <a:schemeClr val="lt1"/>
              </a:buClr>
              <a:buSzPts val="2800"/>
              <a:buFont typeface="Calibri"/>
              <a:buChar char="●"/>
            </a:pPr>
            <a:r>
              <a:rPr b="0" i="0" lang="en-GB" sz="2800" u="none" cap="none" strike="noStrike">
                <a:solidFill>
                  <a:schemeClr val="lt1"/>
                </a:solidFill>
                <a:latin typeface="Calibri"/>
                <a:ea typeface="Calibri"/>
                <a:cs typeface="Calibri"/>
                <a:sym typeface="Calibri"/>
              </a:rPr>
              <a:t>Organizations are changing fast. Digital Transformation, corporate agility,Lean, DevOps, Scrum are words that are commonly used in IT Development teams. IT Operations must follow and adopt these new ways of working  and transfer them into fast delivery of new reliable services.</a:t>
            </a:r>
            <a:endParaRPr b="0" i="0" sz="2800" u="none" cap="none" strike="noStrike">
              <a:solidFill>
                <a:schemeClr val="lt1"/>
              </a:solidFill>
              <a:latin typeface="Calibri"/>
              <a:ea typeface="Calibri"/>
              <a:cs typeface="Calibri"/>
              <a:sym typeface="Calibri"/>
            </a:endParaRPr>
          </a:p>
          <a:p>
            <a:pPr indent="-406400" lvl="0" marL="457200" marR="0" rtl="0" algn="l">
              <a:lnSpc>
                <a:spcPct val="107142"/>
              </a:lnSpc>
              <a:spcBef>
                <a:spcPts val="0"/>
              </a:spcBef>
              <a:spcAft>
                <a:spcPts val="0"/>
              </a:spcAft>
              <a:buClr>
                <a:schemeClr val="lt1"/>
              </a:buClr>
              <a:buSzPts val="2800"/>
              <a:buFont typeface="Calibri"/>
              <a:buChar char="●"/>
            </a:pPr>
            <a:r>
              <a:rPr b="0" i="0" lang="en-GB" sz="2800" u="none" cap="none" strike="noStrike">
                <a:solidFill>
                  <a:schemeClr val="lt1"/>
                </a:solidFill>
                <a:latin typeface="Calibri"/>
                <a:ea typeface="Calibri"/>
                <a:cs typeface="Calibri"/>
                <a:sym typeface="Calibri"/>
              </a:rPr>
              <a:t>Teams are  working increasingly as remote teams, they need to learn how to collaborate, how to communicate and how to manage the work.</a:t>
            </a:r>
            <a:endParaRPr b="0" i="0" sz="2800" u="none" cap="none" strike="noStrike">
              <a:solidFill>
                <a:schemeClr val="lt1"/>
              </a:solidFill>
              <a:latin typeface="Calibri"/>
              <a:ea typeface="Calibri"/>
              <a:cs typeface="Calibri"/>
              <a:sym typeface="Calibri"/>
            </a:endParaRPr>
          </a:p>
          <a:p>
            <a:pPr indent="-406400" lvl="0" marL="457200" marR="0" rtl="0" algn="l">
              <a:lnSpc>
                <a:spcPct val="107142"/>
              </a:lnSpc>
              <a:spcBef>
                <a:spcPts val="0"/>
              </a:spcBef>
              <a:spcAft>
                <a:spcPts val="0"/>
              </a:spcAft>
              <a:buClr>
                <a:schemeClr val="lt1"/>
              </a:buClr>
              <a:buSzPts val="2800"/>
              <a:buFont typeface="Calibri"/>
              <a:buChar char="●"/>
            </a:pPr>
            <a:r>
              <a:rPr b="0" i="0" lang="en-GB" sz="2800" u="none" cap="none" strike="noStrike">
                <a:solidFill>
                  <a:schemeClr val="lt1"/>
                </a:solidFill>
                <a:latin typeface="Calibri"/>
                <a:ea typeface="Calibri"/>
                <a:cs typeface="Calibri"/>
                <a:sym typeface="Calibri"/>
              </a:rPr>
              <a:t>Teams will use new technology to support remote work. Visualization and collaboration tools.</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2"/>
          <p:cNvSpPr txBox="1"/>
          <p:nvPr/>
        </p:nvSpPr>
        <p:spPr>
          <a:xfrm>
            <a:off x="273050" y="591000"/>
            <a:ext cx="9359900" cy="680587"/>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chemeClr val="lt1"/>
              </a:buClr>
              <a:buSzPts val="4290"/>
              <a:buFont typeface="Calibri"/>
              <a:buNone/>
            </a:pPr>
            <a:r>
              <a:rPr b="1" i="0" lang="en-GB" sz="4290" u="none" cap="none" strike="noStrike">
                <a:solidFill>
                  <a:schemeClr val="lt1"/>
                </a:solidFill>
                <a:latin typeface="Calibri"/>
                <a:ea typeface="Calibri"/>
                <a:cs typeface="Calibri"/>
                <a:sym typeface="Calibri"/>
              </a:rPr>
              <a:t>About this simulation</a:t>
            </a:r>
            <a:endParaRPr b="0" i="0" sz="1400" u="none" cap="none" strike="noStrike">
              <a:solidFill>
                <a:srgbClr val="000000"/>
              </a:solidFill>
              <a:latin typeface="Arial"/>
              <a:ea typeface="Arial"/>
              <a:cs typeface="Arial"/>
              <a:sym typeface="Arial"/>
            </a:endParaRPr>
          </a:p>
        </p:txBody>
      </p:sp>
      <p:sp>
        <p:nvSpPr>
          <p:cNvPr id="58" name="Google Shape;58;p2"/>
          <p:cNvSpPr txBox="1"/>
          <p:nvPr/>
        </p:nvSpPr>
        <p:spPr>
          <a:xfrm>
            <a:off x="477600" y="1393075"/>
            <a:ext cx="8950800" cy="4496100"/>
          </a:xfrm>
          <a:prstGeom prst="rect">
            <a:avLst/>
          </a:prstGeom>
          <a:noFill/>
          <a:ln>
            <a:noFill/>
          </a:ln>
        </p:spPr>
        <p:txBody>
          <a:bodyPr anchorCtr="0" anchor="t" bIns="0" lIns="0" spcFirstLastPara="1" rIns="0" wrap="square" tIns="0">
            <a:spAutoFit/>
          </a:bodyPr>
          <a:lstStyle/>
          <a:p>
            <a:pPr indent="-374650" lvl="0" marL="457200" marR="0" rtl="0" algn="l">
              <a:lnSpc>
                <a:spcPct val="128000"/>
              </a:lnSpc>
              <a:spcBef>
                <a:spcPts val="0"/>
              </a:spcBef>
              <a:spcAft>
                <a:spcPts val="0"/>
              </a:spcAft>
              <a:buClr>
                <a:schemeClr val="lt1"/>
              </a:buClr>
              <a:buSzPts val="2300"/>
              <a:buFont typeface="Calibri"/>
              <a:buChar char="●"/>
            </a:pPr>
            <a:r>
              <a:rPr b="0" i="0" lang="en-GB" sz="2300" u="none" cap="none" strike="noStrike">
                <a:solidFill>
                  <a:schemeClr val="lt1"/>
                </a:solidFill>
                <a:latin typeface="Calibri"/>
                <a:ea typeface="Calibri"/>
                <a:cs typeface="Calibri"/>
                <a:sym typeface="Calibri"/>
              </a:rPr>
              <a:t>Delegates will work as an IT Team to support this mission to Mars</a:t>
            </a:r>
            <a:endParaRPr b="0" i="0" sz="2300" u="none" cap="none" strike="noStrike">
              <a:solidFill>
                <a:schemeClr val="lt1"/>
              </a:solidFill>
              <a:latin typeface="Calibri"/>
              <a:ea typeface="Calibri"/>
              <a:cs typeface="Calibri"/>
              <a:sym typeface="Calibri"/>
            </a:endParaRPr>
          </a:p>
          <a:p>
            <a:pPr indent="-374650" lvl="0" marL="457200" marR="0" rtl="0" algn="l">
              <a:lnSpc>
                <a:spcPct val="128000"/>
              </a:lnSpc>
              <a:spcBef>
                <a:spcPts val="0"/>
              </a:spcBef>
              <a:spcAft>
                <a:spcPts val="0"/>
              </a:spcAft>
              <a:buClr>
                <a:schemeClr val="lt1"/>
              </a:buClr>
              <a:buSzPts val="2300"/>
              <a:buFont typeface="Calibri"/>
              <a:buChar char="●"/>
            </a:pPr>
            <a:r>
              <a:rPr b="0" i="0" lang="en-GB" sz="2300" u="none" cap="none" strike="noStrike">
                <a:solidFill>
                  <a:schemeClr val="lt1"/>
                </a:solidFill>
                <a:latin typeface="Calibri"/>
                <a:ea typeface="Calibri"/>
                <a:cs typeface="Calibri"/>
                <a:sym typeface="Calibri"/>
              </a:rPr>
              <a:t>The Product Owner will bring in new service requests and customer feedback from universities, high schools, research centers and customers from all over the world.</a:t>
            </a:r>
            <a:endParaRPr b="0" i="0" sz="2300" u="none" cap="none" strike="noStrike">
              <a:solidFill>
                <a:schemeClr val="lt1"/>
              </a:solidFill>
              <a:latin typeface="Calibri"/>
              <a:ea typeface="Calibri"/>
              <a:cs typeface="Calibri"/>
              <a:sym typeface="Calibri"/>
            </a:endParaRPr>
          </a:p>
          <a:p>
            <a:pPr indent="-374650" lvl="0" marL="457200" marR="0" rtl="0" algn="l">
              <a:lnSpc>
                <a:spcPct val="128000"/>
              </a:lnSpc>
              <a:spcBef>
                <a:spcPts val="0"/>
              </a:spcBef>
              <a:spcAft>
                <a:spcPts val="0"/>
              </a:spcAft>
              <a:buClr>
                <a:schemeClr val="lt1"/>
              </a:buClr>
              <a:buSzPts val="2300"/>
              <a:buFont typeface="Calibri"/>
              <a:buChar char="●"/>
            </a:pPr>
            <a:r>
              <a:rPr b="0" i="0" lang="en-GB" sz="2300" u="none" cap="none" strike="noStrike">
                <a:solidFill>
                  <a:schemeClr val="lt1"/>
                </a:solidFill>
                <a:latin typeface="Calibri"/>
                <a:ea typeface="Calibri"/>
                <a:cs typeface="Calibri"/>
                <a:sym typeface="Calibri"/>
              </a:rPr>
              <a:t>While Flight Operations manages the flight and will discover risky issues during this flight that must be solved.</a:t>
            </a:r>
            <a:endParaRPr b="0" i="0" sz="2300" u="none" cap="none" strike="noStrike">
              <a:solidFill>
                <a:schemeClr val="lt1"/>
              </a:solidFill>
              <a:latin typeface="Calibri"/>
              <a:ea typeface="Calibri"/>
              <a:cs typeface="Calibri"/>
              <a:sym typeface="Calibri"/>
            </a:endParaRPr>
          </a:p>
          <a:p>
            <a:pPr indent="-374650" lvl="0" marL="457200" marR="0" rtl="0" algn="l">
              <a:lnSpc>
                <a:spcPct val="128000"/>
              </a:lnSpc>
              <a:spcBef>
                <a:spcPts val="0"/>
              </a:spcBef>
              <a:spcAft>
                <a:spcPts val="0"/>
              </a:spcAft>
              <a:buClr>
                <a:schemeClr val="lt1"/>
              </a:buClr>
              <a:buSzPts val="2300"/>
              <a:buFont typeface="Calibri"/>
              <a:buChar char="●"/>
            </a:pPr>
            <a:r>
              <a:rPr b="0" i="0" lang="en-GB" sz="2300" u="none" cap="none" strike="noStrike">
                <a:solidFill>
                  <a:schemeClr val="lt1"/>
                </a:solidFill>
                <a:latin typeface="Calibri"/>
                <a:ea typeface="Calibri"/>
                <a:cs typeface="Calibri"/>
                <a:sym typeface="Calibri"/>
              </a:rPr>
              <a:t>IT has many bottlenecks and cannot deliver all services as agreed. </a:t>
            </a:r>
            <a:endParaRPr b="0" i="0" sz="2300" u="none" cap="none" strike="noStrike">
              <a:solidFill>
                <a:schemeClr val="lt1"/>
              </a:solidFill>
              <a:latin typeface="Calibri"/>
              <a:ea typeface="Calibri"/>
              <a:cs typeface="Calibri"/>
              <a:sym typeface="Calibri"/>
            </a:endParaRPr>
          </a:p>
          <a:p>
            <a:pPr indent="-374650" lvl="0" marL="457200" marR="0" rtl="0" algn="l">
              <a:lnSpc>
                <a:spcPct val="128000"/>
              </a:lnSpc>
              <a:spcBef>
                <a:spcPts val="0"/>
              </a:spcBef>
              <a:spcAft>
                <a:spcPts val="0"/>
              </a:spcAft>
              <a:buClr>
                <a:schemeClr val="lt1"/>
              </a:buClr>
              <a:buSzPts val="2300"/>
              <a:buFont typeface="Calibri"/>
              <a:buChar char="●"/>
            </a:pPr>
            <a:r>
              <a:rPr b="0" i="0" lang="en-GB" sz="2300" u="none" cap="none" strike="noStrike">
                <a:solidFill>
                  <a:schemeClr val="lt1"/>
                </a:solidFill>
                <a:latin typeface="Calibri"/>
                <a:ea typeface="Calibri"/>
                <a:cs typeface="Calibri"/>
                <a:sym typeface="Calibri"/>
              </a:rPr>
              <a:t>The Service Manager has a list of great Service Improvements to solve some serious issues.</a:t>
            </a:r>
            <a:endParaRPr b="0" i="0" sz="2300" u="none" cap="none" strike="noStrike">
              <a:solidFill>
                <a:schemeClr val="lt1"/>
              </a:solidFill>
              <a:latin typeface="Calibri"/>
              <a:ea typeface="Calibri"/>
              <a:cs typeface="Calibri"/>
              <a:sym typeface="Calibri"/>
            </a:endParaRPr>
          </a:p>
          <a:p>
            <a:pPr indent="-374650" lvl="0" marL="457200" marR="0" rtl="0" algn="l">
              <a:lnSpc>
                <a:spcPct val="128000"/>
              </a:lnSpc>
              <a:spcBef>
                <a:spcPts val="0"/>
              </a:spcBef>
              <a:spcAft>
                <a:spcPts val="0"/>
              </a:spcAft>
              <a:buClr>
                <a:schemeClr val="lt1"/>
              </a:buClr>
              <a:buSzPts val="2300"/>
              <a:buFont typeface="Calibri"/>
              <a:buChar char="●"/>
            </a:pPr>
            <a:r>
              <a:rPr b="0" i="0" lang="en-GB" sz="2300" u="none" cap="none" strike="noStrike">
                <a:solidFill>
                  <a:schemeClr val="lt1"/>
                </a:solidFill>
                <a:latin typeface="Calibri"/>
                <a:ea typeface="Calibri"/>
                <a:cs typeface="Calibri"/>
                <a:sym typeface="Calibri"/>
              </a:rPr>
              <a:t>Can you manage to apply ITIL4 principles and make the right decisons to make this mission a success?</a:t>
            </a:r>
            <a:endParaRPr b="0" i="0" sz="23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4"/>
          <p:cNvSpPr txBox="1"/>
          <p:nvPr>
            <p:ph type="title"/>
          </p:nvPr>
        </p:nvSpPr>
        <p:spPr>
          <a:xfrm>
            <a:off x="268016" y="570680"/>
            <a:ext cx="9359900" cy="680587"/>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b="1" lang="en-GB">
                <a:solidFill>
                  <a:schemeClr val="lt1"/>
                </a:solidFill>
              </a:rPr>
              <a:t>Objectives of this simulation</a:t>
            </a:r>
            <a:endParaRPr/>
          </a:p>
        </p:txBody>
      </p:sp>
      <p:sp>
        <p:nvSpPr>
          <p:cNvPr id="65" name="Google Shape;65;p4"/>
          <p:cNvSpPr txBox="1"/>
          <p:nvPr>
            <p:ph idx="1" type="body"/>
          </p:nvPr>
        </p:nvSpPr>
        <p:spPr>
          <a:xfrm>
            <a:off x="268016" y="2060575"/>
            <a:ext cx="9359900" cy="4068763"/>
          </a:xfrm>
          <a:prstGeom prst="rect">
            <a:avLst/>
          </a:prstGeom>
          <a:noFill/>
          <a:ln>
            <a:noFill/>
          </a:ln>
        </p:spPr>
        <p:txBody>
          <a:bodyPr anchorCtr="0" anchor="t" bIns="0" lIns="0" spcFirstLastPara="1" rIns="0" wrap="square" tIns="0">
            <a:normAutofit/>
          </a:bodyPr>
          <a:lstStyle/>
          <a:p>
            <a:pPr indent="-406400" lvl="0" marL="457200" marR="0" rtl="0" algn="l">
              <a:lnSpc>
                <a:spcPct val="107142"/>
              </a:lnSpc>
              <a:spcBef>
                <a:spcPts val="0"/>
              </a:spcBef>
              <a:spcAft>
                <a:spcPts val="0"/>
              </a:spcAft>
              <a:buClr>
                <a:schemeClr val="lt1"/>
              </a:buClr>
              <a:buSzPts val="2800"/>
              <a:buFont typeface="Calibri"/>
              <a:buChar char="●"/>
            </a:pPr>
            <a:r>
              <a:rPr b="0" i="0" lang="en-GB" sz="2800" u="none" cap="none" strike="noStrike">
                <a:solidFill>
                  <a:schemeClr val="lt1"/>
                </a:solidFill>
                <a:latin typeface="Calibri"/>
                <a:ea typeface="Calibri"/>
                <a:cs typeface="Calibri"/>
                <a:sym typeface="Calibri"/>
              </a:rPr>
              <a:t>Explore and experience how ITIL4, Agile, Lean and DevOps ways of working can help improve the delivery of services.</a:t>
            </a:r>
            <a:endParaRPr b="0" i="0" sz="1400" u="none" cap="none" strike="noStrike">
              <a:solidFill>
                <a:srgbClr val="000000"/>
              </a:solidFill>
              <a:latin typeface="Arial"/>
              <a:ea typeface="Arial"/>
              <a:cs typeface="Arial"/>
              <a:sym typeface="Arial"/>
            </a:endParaRPr>
          </a:p>
          <a:p>
            <a:pPr indent="-406400" lvl="0" marL="457200" marR="0" rtl="0" algn="l">
              <a:lnSpc>
                <a:spcPct val="107142"/>
              </a:lnSpc>
              <a:spcBef>
                <a:spcPts val="0"/>
              </a:spcBef>
              <a:spcAft>
                <a:spcPts val="0"/>
              </a:spcAft>
              <a:buClr>
                <a:schemeClr val="lt1"/>
              </a:buClr>
              <a:buSzPts val="2800"/>
              <a:buFont typeface="Calibri"/>
              <a:buChar char="●"/>
            </a:pPr>
            <a:r>
              <a:rPr b="0" i="0" lang="en-GB" sz="2800" u="none" cap="none" strike="noStrike">
                <a:solidFill>
                  <a:schemeClr val="lt1"/>
                </a:solidFill>
                <a:latin typeface="Calibri"/>
                <a:ea typeface="Calibri"/>
                <a:cs typeface="Calibri"/>
                <a:sym typeface="Calibri"/>
              </a:rPr>
              <a:t>Experience the consequences for your own organization and team. </a:t>
            </a:r>
            <a:endParaRPr b="0" i="0" sz="1400" u="none" cap="none" strike="noStrike">
              <a:solidFill>
                <a:srgbClr val="000000"/>
              </a:solidFill>
              <a:latin typeface="Arial"/>
              <a:ea typeface="Arial"/>
              <a:cs typeface="Arial"/>
              <a:sym typeface="Arial"/>
            </a:endParaRPr>
          </a:p>
          <a:p>
            <a:pPr indent="-406400" lvl="0" marL="457200" marR="0" rtl="0" algn="l">
              <a:lnSpc>
                <a:spcPct val="107142"/>
              </a:lnSpc>
              <a:spcBef>
                <a:spcPts val="0"/>
              </a:spcBef>
              <a:spcAft>
                <a:spcPts val="0"/>
              </a:spcAft>
              <a:buClr>
                <a:schemeClr val="lt1"/>
              </a:buClr>
              <a:buSzPts val="2800"/>
              <a:buFont typeface="Calibri"/>
              <a:buChar char="●"/>
            </a:pPr>
            <a:r>
              <a:rPr b="0" i="0" lang="en-GB" sz="2800" u="none" cap="none" strike="noStrike">
                <a:solidFill>
                  <a:schemeClr val="lt1"/>
                </a:solidFill>
                <a:latin typeface="Calibri"/>
                <a:ea typeface="Calibri"/>
                <a:cs typeface="Calibri"/>
                <a:sym typeface="Calibri"/>
              </a:rPr>
              <a:t>Experience the use of tools to work remotely.</a:t>
            </a:r>
            <a:endParaRPr b="0" i="0" sz="2800" u="none" cap="none" strike="noStrike">
              <a:solidFill>
                <a:schemeClr val="lt1"/>
              </a:solidFill>
              <a:latin typeface="Calibri"/>
              <a:ea typeface="Calibri"/>
              <a:cs typeface="Calibri"/>
              <a:sym typeface="Calibri"/>
            </a:endParaRPr>
          </a:p>
          <a:p>
            <a:pPr indent="-406400" lvl="0" marL="457200" marR="0" rtl="0" algn="l">
              <a:lnSpc>
                <a:spcPct val="107142"/>
              </a:lnSpc>
              <a:spcBef>
                <a:spcPts val="0"/>
              </a:spcBef>
              <a:spcAft>
                <a:spcPts val="0"/>
              </a:spcAft>
              <a:buClr>
                <a:schemeClr val="lt1"/>
              </a:buClr>
              <a:buSzPts val="2800"/>
              <a:buFont typeface="Calibri"/>
              <a:buChar char="●"/>
            </a:pPr>
            <a:r>
              <a:rPr b="0" i="0" lang="en-GB" sz="2800" u="none" cap="none" strike="noStrike">
                <a:solidFill>
                  <a:schemeClr val="lt1"/>
                </a:solidFill>
                <a:latin typeface="Calibri"/>
                <a:ea typeface="Calibri"/>
                <a:cs typeface="Calibri"/>
                <a:sym typeface="Calibri"/>
              </a:rPr>
              <a:t>Experience effective collaboration and communication in remote teams.</a:t>
            </a:r>
            <a:endParaRPr b="0" i="0" sz="2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65">
                                            <p:txEl>
                                              <p:pRg end="0" st="0"/>
                                            </p:txEl>
                                          </p:spTgt>
                                        </p:tgtEl>
                                        <p:attrNameLst>
                                          <p:attrName>style.visibility</p:attrName>
                                        </p:attrNameLst>
                                      </p:cBhvr>
                                      <p:to>
                                        <p:strVal val="visible"/>
                                      </p:to>
                                    </p:set>
                                    <p:animEffect filter="fade" transition="in">
                                      <p:cBhvr>
                                        <p:cTn dur="1000"/>
                                        <p:tgtEl>
                                          <p:spTgt spid="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65">
                                            <p:txEl>
                                              <p:pRg end="1" st="1"/>
                                            </p:txEl>
                                          </p:spTgt>
                                        </p:tgtEl>
                                        <p:attrNameLst>
                                          <p:attrName>style.visibility</p:attrName>
                                        </p:attrNameLst>
                                      </p:cBhvr>
                                      <p:to>
                                        <p:strVal val="visible"/>
                                      </p:to>
                                    </p:set>
                                    <p:animEffect filter="fade" transition="in">
                                      <p:cBhvr>
                                        <p:cTn dur="1000"/>
                                        <p:tgtEl>
                                          <p:spTgt spid="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65">
                                            <p:txEl>
                                              <p:pRg end="2" st="2"/>
                                            </p:txEl>
                                          </p:spTgt>
                                        </p:tgtEl>
                                        <p:attrNameLst>
                                          <p:attrName>style.visibility</p:attrName>
                                        </p:attrNameLst>
                                      </p:cBhvr>
                                      <p:to>
                                        <p:strVal val="visible"/>
                                      </p:to>
                                    </p:set>
                                    <p:animEffect filter="fade" transition="in">
                                      <p:cBhvr>
                                        <p:cTn dur="1000"/>
                                        <p:tgtEl>
                                          <p:spTgt spid="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65">
                                            <p:txEl>
                                              <p:pRg end="3" st="3"/>
                                            </p:txEl>
                                          </p:spTgt>
                                        </p:tgtEl>
                                        <p:attrNameLst>
                                          <p:attrName>style.visibility</p:attrName>
                                        </p:attrNameLst>
                                      </p:cBhvr>
                                      <p:to>
                                        <p:strVal val="visible"/>
                                      </p:to>
                                    </p:set>
                                    <p:animEffect filter="fade" transition="in">
                                      <p:cBhvr>
                                        <p:cTn dur="1000"/>
                                        <p:tgtEl>
                                          <p:spTgt spid="6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pic>
        <p:nvPicPr>
          <p:cNvPr id="71" name="Google Shape;71;p5"/>
          <p:cNvPicPr preferRelativeResize="0"/>
          <p:nvPr/>
        </p:nvPicPr>
        <p:blipFill rotWithShape="1">
          <a:blip r:embed="rId3">
            <a:alphaModFix/>
          </a:blip>
          <a:srcRect b="0" l="0" r="0" t="0"/>
          <a:stretch/>
        </p:blipFill>
        <p:spPr>
          <a:xfrm rot="457844">
            <a:off x="1811146" y="3604306"/>
            <a:ext cx="2221720" cy="1336459"/>
          </a:xfrm>
          <a:prstGeom prst="rect">
            <a:avLst/>
          </a:prstGeom>
          <a:noFill/>
          <a:ln>
            <a:noFill/>
          </a:ln>
        </p:spPr>
      </p:pic>
      <p:sp>
        <p:nvSpPr>
          <p:cNvPr id="72" name="Google Shape;72;p5"/>
          <p:cNvSpPr txBox="1"/>
          <p:nvPr>
            <p:ph type="title"/>
          </p:nvPr>
        </p:nvSpPr>
        <p:spPr>
          <a:xfrm>
            <a:off x="273050" y="627750"/>
            <a:ext cx="9359900" cy="680587"/>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GB"/>
              <a:t>Setting of this simulation</a:t>
            </a:r>
            <a:endParaRPr/>
          </a:p>
        </p:txBody>
      </p:sp>
      <p:sp>
        <p:nvSpPr>
          <p:cNvPr id="73" name="Google Shape;73;p5"/>
          <p:cNvSpPr/>
          <p:nvPr/>
        </p:nvSpPr>
        <p:spPr>
          <a:xfrm>
            <a:off x="5217550" y="1462175"/>
            <a:ext cx="4415400" cy="4709100"/>
          </a:xfrm>
          <a:prstGeom prst="rect">
            <a:avLst/>
          </a:prstGeom>
          <a:noFill/>
          <a:ln>
            <a:noFill/>
          </a:ln>
        </p:spPr>
        <p:txBody>
          <a:bodyPr anchorCtr="0" anchor="t" bIns="0" lIns="0" spcFirstLastPara="1" rIns="0" wrap="square" tIns="0">
            <a:spAutoFit/>
          </a:bodyPr>
          <a:lstStyle/>
          <a:p>
            <a:pPr indent="-368300" lvl="0" marL="457200" marR="0" rtl="0" algn="l">
              <a:lnSpc>
                <a:spcPct val="100000"/>
              </a:lnSpc>
              <a:spcBef>
                <a:spcPts val="0"/>
              </a:spcBef>
              <a:spcAft>
                <a:spcPts val="0"/>
              </a:spcAft>
              <a:buClr>
                <a:schemeClr val="lt1"/>
              </a:buClr>
              <a:buSzPts val="2200"/>
              <a:buFont typeface="Calibri"/>
              <a:buChar char="●"/>
            </a:pPr>
            <a:r>
              <a:rPr b="0" i="0" lang="en-GB" sz="2200" u="none" cap="none" strike="noStrike">
                <a:solidFill>
                  <a:schemeClr val="lt1"/>
                </a:solidFill>
                <a:latin typeface="Calibri"/>
                <a:ea typeface="Calibri"/>
                <a:cs typeface="Calibri"/>
                <a:sym typeface="Calibri"/>
              </a:rPr>
              <a:t>7 participants</a:t>
            </a:r>
            <a:endParaRPr b="0" i="0" sz="2100" u="none" cap="none" strike="noStrike">
              <a:solidFill>
                <a:schemeClr val="lt1"/>
              </a:solidFill>
              <a:latin typeface="Calibri"/>
              <a:ea typeface="Calibri"/>
              <a:cs typeface="Calibri"/>
              <a:sym typeface="Calibri"/>
            </a:endParaRPr>
          </a:p>
          <a:p>
            <a:pPr indent="-368300" lvl="0" marL="457200" marR="0" rtl="0" algn="l">
              <a:lnSpc>
                <a:spcPct val="100000"/>
              </a:lnSpc>
              <a:spcBef>
                <a:spcPts val="0"/>
              </a:spcBef>
              <a:spcAft>
                <a:spcPts val="0"/>
              </a:spcAft>
              <a:buClr>
                <a:schemeClr val="lt1"/>
              </a:buClr>
              <a:buSzPts val="2200"/>
              <a:buFont typeface="Calibri"/>
              <a:buChar char="●"/>
            </a:pPr>
            <a:r>
              <a:rPr b="0" i="0" lang="en-GB" sz="2200" u="none" cap="none" strike="noStrike">
                <a:solidFill>
                  <a:schemeClr val="lt1"/>
                </a:solidFill>
                <a:latin typeface="Calibri"/>
                <a:ea typeface="Calibri"/>
                <a:cs typeface="Calibri"/>
                <a:sym typeface="Calibri"/>
              </a:rPr>
              <a:t>Using a on-line communication &amp; collaboration tools</a:t>
            </a:r>
            <a:endParaRPr b="0" i="0" sz="2200" u="none" cap="none" strike="noStrike">
              <a:solidFill>
                <a:schemeClr val="lt1"/>
              </a:solidFill>
              <a:latin typeface="Calibri"/>
              <a:ea typeface="Calibri"/>
              <a:cs typeface="Calibri"/>
              <a:sym typeface="Calibri"/>
            </a:endParaRPr>
          </a:p>
          <a:p>
            <a:pPr indent="-368300" lvl="0" marL="457200" marR="0" rtl="0" algn="l">
              <a:lnSpc>
                <a:spcPct val="100000"/>
              </a:lnSpc>
              <a:spcBef>
                <a:spcPts val="0"/>
              </a:spcBef>
              <a:spcAft>
                <a:spcPts val="0"/>
              </a:spcAft>
              <a:buClr>
                <a:schemeClr val="lt1"/>
              </a:buClr>
              <a:buSzPts val="2200"/>
              <a:buFont typeface="Calibri"/>
              <a:buChar char="●"/>
            </a:pPr>
            <a:r>
              <a:rPr b="0" i="0" lang="en-GB" sz="2200" u="none" cap="none" strike="noStrike">
                <a:solidFill>
                  <a:schemeClr val="lt1"/>
                </a:solidFill>
                <a:latin typeface="Calibri"/>
                <a:ea typeface="Calibri"/>
                <a:cs typeface="Calibri"/>
                <a:sym typeface="Calibri"/>
              </a:rPr>
              <a:t>Sharing a digital learning environment</a:t>
            </a:r>
            <a:endParaRPr b="0" i="0" sz="2200" u="none" cap="none" strike="noStrike">
              <a:solidFill>
                <a:schemeClr val="lt1"/>
              </a:solidFill>
              <a:latin typeface="Calibri"/>
              <a:ea typeface="Calibri"/>
              <a:cs typeface="Calibri"/>
              <a:sym typeface="Calibri"/>
            </a:endParaRPr>
          </a:p>
          <a:p>
            <a:pPr indent="-368300" lvl="0" marL="457200" marR="0" rtl="0" algn="l">
              <a:lnSpc>
                <a:spcPct val="100000"/>
              </a:lnSpc>
              <a:spcBef>
                <a:spcPts val="0"/>
              </a:spcBef>
              <a:spcAft>
                <a:spcPts val="0"/>
              </a:spcAft>
              <a:buClr>
                <a:schemeClr val="lt1"/>
              </a:buClr>
              <a:buSzPts val="2200"/>
              <a:buFont typeface="Calibri"/>
              <a:buChar char="●"/>
            </a:pPr>
            <a:r>
              <a:rPr b="0" i="0" lang="en-GB" sz="2200" u="none" cap="none" strike="noStrike">
                <a:solidFill>
                  <a:schemeClr val="lt1"/>
                </a:solidFill>
                <a:latin typeface="Calibri"/>
                <a:ea typeface="Calibri"/>
                <a:cs typeface="Calibri"/>
                <a:sym typeface="Calibri"/>
              </a:rPr>
              <a:t>3 rounds</a:t>
            </a:r>
            <a:endParaRPr b="0" i="0" sz="2200" u="none" cap="none" strike="noStrike">
              <a:solidFill>
                <a:schemeClr val="lt1"/>
              </a:solidFill>
              <a:latin typeface="Calibri"/>
              <a:ea typeface="Calibri"/>
              <a:cs typeface="Calibri"/>
              <a:sym typeface="Calibri"/>
            </a:endParaRPr>
          </a:p>
          <a:p>
            <a:pPr indent="-368300" lvl="0" marL="457200" marR="0" rtl="0" algn="l">
              <a:lnSpc>
                <a:spcPct val="100000"/>
              </a:lnSpc>
              <a:spcBef>
                <a:spcPts val="0"/>
              </a:spcBef>
              <a:spcAft>
                <a:spcPts val="0"/>
              </a:spcAft>
              <a:buClr>
                <a:schemeClr val="lt1"/>
              </a:buClr>
              <a:buSzPts val="2200"/>
              <a:buFont typeface="Calibri"/>
              <a:buChar char="●"/>
            </a:pPr>
            <a:r>
              <a:rPr b="0" i="0" lang="en-GB" sz="2200" u="none" cap="none" strike="noStrike">
                <a:solidFill>
                  <a:schemeClr val="lt1"/>
                </a:solidFill>
                <a:latin typeface="Calibri"/>
                <a:ea typeface="Calibri"/>
                <a:cs typeface="Calibri"/>
                <a:sym typeface="Calibri"/>
              </a:rPr>
              <a:t>Playing time 5 hours </a:t>
            </a:r>
            <a:endParaRPr b="0" i="0" sz="2200" u="none" cap="none" strike="noStrike">
              <a:solidFill>
                <a:schemeClr val="lt1"/>
              </a:solidFill>
              <a:latin typeface="Calibri"/>
              <a:ea typeface="Calibri"/>
              <a:cs typeface="Calibri"/>
              <a:sym typeface="Calibri"/>
            </a:endParaRPr>
          </a:p>
          <a:p>
            <a:pPr indent="-368300" lvl="1" marL="914400" marR="0" rtl="0" algn="l">
              <a:lnSpc>
                <a:spcPct val="100000"/>
              </a:lnSpc>
              <a:spcBef>
                <a:spcPts val="0"/>
              </a:spcBef>
              <a:spcAft>
                <a:spcPts val="0"/>
              </a:spcAft>
              <a:buClr>
                <a:schemeClr val="lt1"/>
              </a:buClr>
              <a:buSzPts val="2200"/>
              <a:buFont typeface="Calibri"/>
              <a:buChar char="○"/>
            </a:pPr>
            <a:r>
              <a:rPr b="0" i="0" lang="en-GB" sz="2200" u="none" cap="none" strike="noStrike">
                <a:solidFill>
                  <a:schemeClr val="lt1"/>
                </a:solidFill>
                <a:latin typeface="Calibri"/>
                <a:ea typeface="Calibri"/>
                <a:cs typeface="Calibri"/>
                <a:sym typeface="Calibri"/>
              </a:rPr>
              <a:t>2 modules of 2,5 hours or</a:t>
            </a:r>
            <a:endParaRPr b="0" i="0" sz="2200" u="none" cap="none" strike="noStrike">
              <a:solidFill>
                <a:schemeClr val="lt1"/>
              </a:solidFill>
              <a:latin typeface="Calibri"/>
              <a:ea typeface="Calibri"/>
              <a:cs typeface="Calibri"/>
              <a:sym typeface="Calibri"/>
            </a:endParaRPr>
          </a:p>
          <a:p>
            <a:pPr indent="-368300" lvl="1" marL="914400" marR="0" rtl="0" algn="l">
              <a:lnSpc>
                <a:spcPct val="100000"/>
              </a:lnSpc>
              <a:spcBef>
                <a:spcPts val="0"/>
              </a:spcBef>
              <a:spcAft>
                <a:spcPts val="0"/>
              </a:spcAft>
              <a:buClr>
                <a:schemeClr val="lt1"/>
              </a:buClr>
              <a:buSzPts val="2200"/>
              <a:buFont typeface="Calibri"/>
              <a:buChar char="○"/>
            </a:pPr>
            <a:r>
              <a:rPr b="0" i="0" lang="en-GB" sz="2200" u="none" cap="none" strike="noStrike">
                <a:solidFill>
                  <a:schemeClr val="lt1"/>
                </a:solidFill>
                <a:latin typeface="Calibri"/>
                <a:ea typeface="Calibri"/>
                <a:cs typeface="Calibri"/>
                <a:sym typeface="Calibri"/>
              </a:rPr>
              <a:t>3 modules of 2 hours</a:t>
            </a:r>
            <a:endParaRPr b="0" i="0" sz="2200" u="none" cap="none" strike="noStrike">
              <a:solidFill>
                <a:schemeClr val="lt1"/>
              </a:solidFill>
              <a:latin typeface="Calibri"/>
              <a:ea typeface="Calibri"/>
              <a:cs typeface="Calibri"/>
              <a:sym typeface="Calibri"/>
            </a:endParaRPr>
          </a:p>
        </p:txBody>
      </p:sp>
      <p:pic>
        <p:nvPicPr>
          <p:cNvPr id="74" name="Google Shape;74;p5"/>
          <p:cNvPicPr preferRelativeResize="0"/>
          <p:nvPr/>
        </p:nvPicPr>
        <p:blipFill rotWithShape="1">
          <a:blip r:embed="rId4">
            <a:alphaModFix/>
          </a:blip>
          <a:srcRect b="0" l="0" r="0" t="0"/>
          <a:stretch/>
        </p:blipFill>
        <p:spPr>
          <a:xfrm rot="-623484">
            <a:off x="524859" y="1707352"/>
            <a:ext cx="3942177" cy="2216169"/>
          </a:xfrm>
          <a:prstGeom prst="rect">
            <a:avLst/>
          </a:prstGeom>
          <a:noFill/>
          <a:ln>
            <a:noFill/>
          </a:ln>
        </p:spPr>
      </p:pic>
      <p:sp>
        <p:nvSpPr>
          <p:cNvPr id="75" name="Google Shape;75;p5"/>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Schermafbeelding 2020-04-17 om 09.32.29</a:t>
            </a:r>
            <a:endParaRPr b="0" i="0" sz="1400" u="none" cap="none" strike="noStrike">
              <a:solidFill>
                <a:srgbClr val="000000"/>
              </a:solidFill>
              <a:latin typeface="Arial"/>
              <a:ea typeface="Arial"/>
              <a:cs typeface="Arial"/>
              <a:sym typeface="Arial"/>
            </a:endParaRPr>
          </a:p>
        </p:txBody>
      </p:sp>
      <p:pic>
        <p:nvPicPr>
          <p:cNvPr id="76" name="Google Shape;76;p5"/>
          <p:cNvPicPr preferRelativeResize="0"/>
          <p:nvPr/>
        </p:nvPicPr>
        <p:blipFill rotWithShape="1">
          <a:blip r:embed="rId5">
            <a:alphaModFix/>
          </a:blip>
          <a:srcRect b="0" l="0" r="0" t="0"/>
          <a:stretch/>
        </p:blipFill>
        <p:spPr>
          <a:xfrm rot="309033">
            <a:off x="2005569" y="4260873"/>
            <a:ext cx="3000001" cy="2155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g77f5f02f45_0_12"/>
          <p:cNvSpPr txBox="1"/>
          <p:nvPr>
            <p:ph type="title"/>
          </p:nvPr>
        </p:nvSpPr>
        <p:spPr>
          <a:xfrm>
            <a:off x="268016" y="570680"/>
            <a:ext cx="9360000" cy="680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GB"/>
              <a:t>Target Audience</a:t>
            </a:r>
            <a:endParaRPr/>
          </a:p>
        </p:txBody>
      </p:sp>
      <p:sp>
        <p:nvSpPr>
          <p:cNvPr id="83" name="Google Shape;83;g77f5f02f45_0_12"/>
          <p:cNvSpPr txBox="1"/>
          <p:nvPr>
            <p:ph idx="1" type="body"/>
          </p:nvPr>
        </p:nvSpPr>
        <p:spPr>
          <a:xfrm>
            <a:off x="268016" y="2060575"/>
            <a:ext cx="9360000" cy="4068900"/>
          </a:xfrm>
          <a:prstGeom prst="rect">
            <a:avLst/>
          </a:prstGeom>
          <a:noFill/>
          <a:ln>
            <a:noFill/>
          </a:ln>
        </p:spPr>
        <p:txBody>
          <a:bodyPr anchorCtr="0" anchor="t" bIns="0" lIns="0" spcFirstLastPara="1" rIns="0" wrap="square" tIns="0">
            <a:noAutofit/>
          </a:bodyPr>
          <a:lstStyle/>
          <a:p>
            <a:pPr indent="-406400" lvl="0" marL="457200" marR="0" rtl="0" algn="l">
              <a:lnSpc>
                <a:spcPct val="107142"/>
              </a:lnSpc>
              <a:spcBef>
                <a:spcPts val="1200"/>
              </a:spcBef>
              <a:spcAft>
                <a:spcPts val="0"/>
              </a:spcAft>
              <a:buClr>
                <a:schemeClr val="lt1"/>
              </a:buClr>
              <a:buSzPts val="2800"/>
              <a:buFont typeface="Calibri"/>
              <a:buChar char="●"/>
            </a:pPr>
            <a:r>
              <a:rPr b="0" i="0" lang="en-GB" sz="2800" u="none" cap="none" strike="noStrike">
                <a:solidFill>
                  <a:schemeClr val="lt1"/>
                </a:solidFill>
                <a:latin typeface="Calibri"/>
                <a:ea typeface="Calibri"/>
                <a:cs typeface="Calibri"/>
                <a:sym typeface="Calibri"/>
              </a:rPr>
              <a:t>IT Operations employees to learn how to make their work more Agile and Lean, and how to apply ITIL4 in a realistic environment.</a:t>
            </a:r>
            <a:endParaRPr b="0" i="0" sz="2800" u="none" cap="none" strike="noStrike">
              <a:solidFill>
                <a:schemeClr val="lt1"/>
              </a:solidFill>
              <a:latin typeface="Calibri"/>
              <a:ea typeface="Calibri"/>
              <a:cs typeface="Calibri"/>
              <a:sym typeface="Calibri"/>
            </a:endParaRPr>
          </a:p>
          <a:p>
            <a:pPr indent="-406400" lvl="0" marL="457200" marR="0" rtl="0" algn="l">
              <a:lnSpc>
                <a:spcPct val="107142"/>
              </a:lnSpc>
              <a:spcBef>
                <a:spcPts val="0"/>
              </a:spcBef>
              <a:spcAft>
                <a:spcPts val="0"/>
              </a:spcAft>
              <a:buClr>
                <a:schemeClr val="lt1"/>
              </a:buClr>
              <a:buSzPts val="2800"/>
              <a:buFont typeface="Calibri"/>
              <a:buChar char="●"/>
            </a:pPr>
            <a:r>
              <a:rPr b="0" i="0" lang="en-GB" sz="2800" u="none" cap="none" strike="noStrike">
                <a:solidFill>
                  <a:schemeClr val="lt1"/>
                </a:solidFill>
                <a:latin typeface="Calibri"/>
                <a:ea typeface="Calibri"/>
                <a:cs typeface="Calibri"/>
                <a:sym typeface="Calibri"/>
              </a:rPr>
              <a:t>IT Management to learn the essence of ITIL4 and how to facilitate/support remote working. </a:t>
            </a:r>
            <a:endParaRPr b="0" i="0" sz="2800" u="none" cap="none" strike="noStrike">
              <a:solidFill>
                <a:schemeClr val="lt1"/>
              </a:solidFill>
              <a:latin typeface="Calibri"/>
              <a:ea typeface="Calibri"/>
              <a:cs typeface="Calibri"/>
              <a:sym typeface="Calibri"/>
            </a:endParaRPr>
          </a:p>
          <a:p>
            <a:pPr indent="-406400" lvl="0" marL="457200" marR="0" rtl="0" algn="l">
              <a:lnSpc>
                <a:spcPct val="107142"/>
              </a:lnSpc>
              <a:spcBef>
                <a:spcPts val="0"/>
              </a:spcBef>
              <a:spcAft>
                <a:spcPts val="0"/>
              </a:spcAft>
              <a:buClr>
                <a:schemeClr val="lt1"/>
              </a:buClr>
              <a:buSzPts val="2800"/>
              <a:buFont typeface="Calibri"/>
              <a:buChar char="●"/>
            </a:pPr>
            <a:r>
              <a:rPr b="0" i="0" lang="en-GB" sz="2800" u="none" cap="none" strike="noStrike">
                <a:solidFill>
                  <a:schemeClr val="lt1"/>
                </a:solidFill>
                <a:latin typeface="Calibri"/>
                <a:ea typeface="Calibri"/>
                <a:cs typeface="Calibri"/>
                <a:sym typeface="Calibri"/>
              </a:rPr>
              <a:t>Non-IT teams to create overall ITIL4 awareness.</a:t>
            </a:r>
            <a:endParaRPr b="0" i="0" sz="2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83">
                                            <p:txEl>
                                              <p:pRg end="0" st="0"/>
                                            </p:txEl>
                                          </p:spTgt>
                                        </p:tgtEl>
                                        <p:attrNameLst>
                                          <p:attrName>style.visibility</p:attrName>
                                        </p:attrNameLst>
                                      </p:cBhvr>
                                      <p:to>
                                        <p:strVal val="visible"/>
                                      </p:to>
                                    </p:set>
                                    <p:animEffect filter="fade" transition="in">
                                      <p:cBhvr>
                                        <p:cTn dur="1000"/>
                                        <p:tgtEl>
                                          <p:spTgt spid="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83">
                                            <p:txEl>
                                              <p:pRg end="1" st="1"/>
                                            </p:txEl>
                                          </p:spTgt>
                                        </p:tgtEl>
                                        <p:attrNameLst>
                                          <p:attrName>style.visibility</p:attrName>
                                        </p:attrNameLst>
                                      </p:cBhvr>
                                      <p:to>
                                        <p:strVal val="visible"/>
                                      </p:to>
                                    </p:set>
                                    <p:animEffect filter="fade" transition="in">
                                      <p:cBhvr>
                                        <p:cTn dur="1000"/>
                                        <p:tgtEl>
                                          <p:spTgt spid="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83">
                                            <p:txEl>
                                              <p:pRg end="2" st="2"/>
                                            </p:txEl>
                                          </p:spTgt>
                                        </p:tgtEl>
                                        <p:attrNameLst>
                                          <p:attrName>style.visibility</p:attrName>
                                        </p:attrNameLst>
                                      </p:cBhvr>
                                      <p:to>
                                        <p:strVal val="visible"/>
                                      </p:to>
                                    </p:set>
                                    <p:animEffect filter="fade" transition="in">
                                      <p:cBhvr>
                                        <p:cTn dur="1000"/>
                                        <p:tgtEl>
                                          <p:spTgt spid="8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g77f5f02f45_0_18"/>
          <p:cNvSpPr txBox="1"/>
          <p:nvPr>
            <p:ph type="title"/>
          </p:nvPr>
        </p:nvSpPr>
        <p:spPr>
          <a:xfrm>
            <a:off x="268016" y="570680"/>
            <a:ext cx="9360000" cy="680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GB"/>
              <a:t>Lessons Learned</a:t>
            </a:r>
            <a:endParaRPr/>
          </a:p>
        </p:txBody>
      </p:sp>
      <p:pic>
        <p:nvPicPr>
          <p:cNvPr id="90" name="Google Shape;90;g77f5f02f45_0_18"/>
          <p:cNvPicPr preferRelativeResize="0"/>
          <p:nvPr/>
        </p:nvPicPr>
        <p:blipFill rotWithShape="1">
          <a:blip r:embed="rId3">
            <a:alphaModFix/>
          </a:blip>
          <a:srcRect b="0" l="0" r="0" t="0"/>
          <a:stretch/>
        </p:blipFill>
        <p:spPr>
          <a:xfrm rot="-287824">
            <a:off x="1513700" y="1531851"/>
            <a:ext cx="6878623" cy="4080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g77f5f02f45_0_24"/>
          <p:cNvSpPr txBox="1"/>
          <p:nvPr>
            <p:ph type="title"/>
          </p:nvPr>
        </p:nvSpPr>
        <p:spPr>
          <a:xfrm>
            <a:off x="268016" y="570680"/>
            <a:ext cx="9360000" cy="680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400"/>
              <a:buFont typeface="Calibri"/>
              <a:buNone/>
            </a:pPr>
            <a:r>
              <a:rPr lang="en-GB"/>
              <a:t>Feedback</a:t>
            </a:r>
            <a:endParaRPr/>
          </a:p>
        </p:txBody>
      </p:sp>
      <p:sp>
        <p:nvSpPr>
          <p:cNvPr id="97" name="Google Shape;97;g77f5f02f45_0_24"/>
          <p:cNvSpPr txBox="1"/>
          <p:nvPr/>
        </p:nvSpPr>
        <p:spPr>
          <a:xfrm rot="-802843">
            <a:off x="866451" y="1817333"/>
            <a:ext cx="4057547" cy="9988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FFFFFF"/>
                </a:solidFill>
                <a:latin typeface="Arial"/>
                <a:ea typeface="Arial"/>
                <a:cs typeface="Arial"/>
                <a:sym typeface="Arial"/>
              </a:rPr>
              <a:t>“In this session I start to understand ITIL4 much better”</a:t>
            </a:r>
            <a:endParaRPr b="0" i="0" sz="1900" u="none" cap="none" strike="noStrike">
              <a:solidFill>
                <a:srgbClr val="FFFFFF"/>
              </a:solidFill>
              <a:latin typeface="Arial"/>
              <a:ea typeface="Arial"/>
              <a:cs typeface="Arial"/>
              <a:sym typeface="Arial"/>
            </a:endParaRPr>
          </a:p>
        </p:txBody>
      </p:sp>
      <p:sp>
        <p:nvSpPr>
          <p:cNvPr id="98" name="Google Shape;98;g77f5f02f45_0_24"/>
          <p:cNvSpPr txBox="1"/>
          <p:nvPr/>
        </p:nvSpPr>
        <p:spPr>
          <a:xfrm rot="731686">
            <a:off x="5120630" y="1242135"/>
            <a:ext cx="4057558" cy="99872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FFFFFF"/>
                </a:solidFill>
                <a:latin typeface="Arial"/>
                <a:ea typeface="Arial"/>
                <a:cs typeface="Arial"/>
                <a:sym typeface="Arial"/>
              </a:rPr>
              <a:t>“Impressed by the fast learning curve. We started a bit messy, we ended and a mature team!”</a:t>
            </a:r>
            <a:endParaRPr b="0" i="0" sz="1900" u="none" cap="none" strike="noStrike">
              <a:solidFill>
                <a:srgbClr val="FFFFFF"/>
              </a:solidFill>
              <a:latin typeface="Arial"/>
              <a:ea typeface="Arial"/>
              <a:cs typeface="Arial"/>
              <a:sym typeface="Arial"/>
            </a:endParaRPr>
          </a:p>
        </p:txBody>
      </p:sp>
      <p:sp>
        <p:nvSpPr>
          <p:cNvPr id="99" name="Google Shape;99;g77f5f02f45_0_24"/>
          <p:cNvSpPr txBox="1"/>
          <p:nvPr/>
        </p:nvSpPr>
        <p:spPr>
          <a:xfrm rot="-507397">
            <a:off x="1161253" y="3728080"/>
            <a:ext cx="4057515" cy="99877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FFFFFF"/>
                </a:solidFill>
                <a:latin typeface="Arial"/>
                <a:ea typeface="Arial"/>
                <a:cs typeface="Arial"/>
                <a:sym typeface="Arial"/>
              </a:rPr>
              <a:t>“Did not know that we are using so many ‘Guiding Principles’ in our daily work”</a:t>
            </a:r>
            <a:endParaRPr b="0" i="0" sz="1900" u="none" cap="none" strike="noStrike">
              <a:solidFill>
                <a:srgbClr val="FFFFFF"/>
              </a:solidFill>
              <a:latin typeface="Arial"/>
              <a:ea typeface="Arial"/>
              <a:cs typeface="Arial"/>
              <a:sym typeface="Arial"/>
            </a:endParaRPr>
          </a:p>
        </p:txBody>
      </p:sp>
      <p:sp>
        <p:nvSpPr>
          <p:cNvPr id="100" name="Google Shape;100;g77f5f02f45_0_24"/>
          <p:cNvSpPr txBox="1"/>
          <p:nvPr/>
        </p:nvSpPr>
        <p:spPr>
          <a:xfrm rot="238617">
            <a:off x="5120731" y="3275894"/>
            <a:ext cx="4057370" cy="9986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FFFFFF"/>
                </a:solidFill>
                <a:latin typeface="Arial"/>
                <a:ea typeface="Arial"/>
                <a:cs typeface="Arial"/>
                <a:sym typeface="Arial"/>
              </a:rPr>
              <a:t>“Very exciting experience, lot’s of great learning and gave me we a lot of energy”</a:t>
            </a:r>
            <a:endParaRPr b="0" i="0" sz="1900" u="none" cap="none" strike="noStrike">
              <a:solidFill>
                <a:srgbClr val="FFFFFF"/>
              </a:solidFill>
              <a:latin typeface="Arial"/>
              <a:ea typeface="Arial"/>
              <a:cs typeface="Arial"/>
              <a:sym typeface="Arial"/>
            </a:endParaRPr>
          </a:p>
        </p:txBody>
      </p:sp>
      <p:sp>
        <p:nvSpPr>
          <p:cNvPr id="101" name="Google Shape;101;g77f5f02f45_0_24"/>
          <p:cNvSpPr txBox="1"/>
          <p:nvPr/>
        </p:nvSpPr>
        <p:spPr>
          <a:xfrm rot="-168330">
            <a:off x="2816216" y="5348192"/>
            <a:ext cx="4057563" cy="99869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FFFFFF"/>
                </a:solidFill>
                <a:latin typeface="Arial"/>
                <a:ea typeface="Arial"/>
                <a:cs typeface="Arial"/>
                <a:sym typeface="Arial"/>
              </a:rPr>
              <a:t>“Great way to learn how to develop remote working teams. Fun and energetic”</a:t>
            </a:r>
            <a:endParaRPr b="0" i="0" sz="1900" u="none" cap="none" strike="noStrik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3"/>
          <p:cNvSpPr txBox="1"/>
          <p:nvPr/>
        </p:nvSpPr>
        <p:spPr>
          <a:xfrm>
            <a:off x="165101" y="6295390"/>
            <a:ext cx="2090400" cy="365100"/>
          </a:xfrm>
          <a:prstGeom prst="rect">
            <a:avLst/>
          </a:prstGeom>
          <a:noFill/>
          <a:ln>
            <a:noFill/>
          </a:ln>
        </p:spPr>
        <p:txBody>
          <a:bodyPr anchorCtr="0" anchor="ctr" bIns="0" lIns="21600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Open Sans"/>
                <a:ea typeface="Open Sans"/>
                <a:cs typeface="Open Sans"/>
                <a:sym typeface="Open Sans"/>
              </a:rPr>
              <a:t>© GamingWorks</a:t>
            </a:r>
            <a:endParaRPr b="0" i="0" sz="1200" u="none" cap="none" strike="noStrike">
              <a:solidFill>
                <a:schemeClr val="dk1"/>
              </a:solidFill>
              <a:latin typeface="Open Sans"/>
              <a:ea typeface="Open Sans"/>
              <a:cs typeface="Open Sans"/>
              <a:sym typeface="Open Sans"/>
            </a:endParaRPr>
          </a:p>
        </p:txBody>
      </p:sp>
      <p:sp>
        <p:nvSpPr>
          <p:cNvPr id="107" name="Google Shape;107;p3"/>
          <p:cNvSpPr txBox="1"/>
          <p:nvPr>
            <p:ph idx="11" type="ftr"/>
          </p:nvPr>
        </p:nvSpPr>
        <p:spPr>
          <a:xfrm>
            <a:off x="8308257" y="6290826"/>
            <a:ext cx="14325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GB"/>
              <a:t>Version 4.6.5</a:t>
            </a:r>
            <a:endParaRPr/>
          </a:p>
        </p:txBody>
      </p:sp>
      <p:sp>
        <p:nvSpPr>
          <p:cNvPr id="108" name="Google Shape;108;p3"/>
          <p:cNvSpPr txBox="1"/>
          <p:nvPr/>
        </p:nvSpPr>
        <p:spPr>
          <a:xfrm>
            <a:off x="381000" y="1233487"/>
            <a:ext cx="9144000" cy="6240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lt1"/>
              </a:buClr>
              <a:buSzPts val="4400"/>
              <a:buFont typeface="Open Sans"/>
              <a:buNone/>
            </a:pPr>
            <a:r>
              <a:rPr b="1" i="0" lang="en-GB" sz="4200" u="none" cap="none" strike="noStrike">
                <a:solidFill>
                  <a:schemeClr val="lt1"/>
                </a:solidFill>
                <a:latin typeface="Calibri"/>
                <a:ea typeface="Calibri"/>
                <a:cs typeface="Calibri"/>
                <a:sym typeface="Calibri"/>
              </a:rPr>
              <a:t>Requirements</a:t>
            </a:r>
            <a:endParaRPr b="1" i="0" sz="1200" u="none" cap="none" strike="noStrike">
              <a:solidFill>
                <a:srgbClr val="000000"/>
              </a:solidFill>
              <a:latin typeface="Calibri"/>
              <a:ea typeface="Calibri"/>
              <a:cs typeface="Calibri"/>
              <a:sym typeface="Calibri"/>
            </a:endParaRPr>
          </a:p>
        </p:txBody>
      </p:sp>
      <p:sp>
        <p:nvSpPr>
          <p:cNvPr id="109" name="Google Shape;109;p3"/>
          <p:cNvSpPr txBox="1"/>
          <p:nvPr/>
        </p:nvSpPr>
        <p:spPr>
          <a:xfrm>
            <a:off x="805544" y="2064565"/>
            <a:ext cx="8044542" cy="4019183"/>
          </a:xfrm>
          <a:prstGeom prst="rect">
            <a:avLst/>
          </a:prstGeom>
          <a:noFill/>
          <a:ln>
            <a:noFill/>
          </a:ln>
        </p:spPr>
        <p:txBody>
          <a:bodyPr anchorCtr="0" anchor="t" bIns="0" lIns="0" spcFirstLastPara="1" rIns="0" wrap="square" tIns="0">
            <a:noAutofit/>
          </a:bodyPr>
          <a:lstStyle/>
          <a:p>
            <a:pPr indent="-342900" lvl="0" marL="342900" marR="0" rtl="0" algn="l">
              <a:lnSpc>
                <a:spcPct val="90000"/>
              </a:lnSpc>
              <a:spcBef>
                <a:spcPts val="0"/>
              </a:spcBef>
              <a:spcAft>
                <a:spcPts val="0"/>
              </a:spcAft>
              <a:buClr>
                <a:schemeClr val="lt1"/>
              </a:buClr>
              <a:buSzPts val="2400"/>
              <a:buFont typeface="Arial"/>
              <a:buChar char="•"/>
            </a:pPr>
            <a:r>
              <a:rPr b="0" i="0" lang="en-GB" sz="2400" u="none" cap="none" strike="noStrike">
                <a:solidFill>
                  <a:schemeClr val="lt1"/>
                </a:solidFill>
                <a:latin typeface="Calibri"/>
                <a:ea typeface="Calibri"/>
                <a:cs typeface="Calibri"/>
                <a:sym typeface="Calibri"/>
              </a:rPr>
              <a:t>Students are using the Mural collaboration tool to plan and execute the work.</a:t>
            </a:r>
            <a:endParaRPr/>
          </a:p>
          <a:p>
            <a:pPr indent="-342900" lvl="0" marL="342900" marR="0" rtl="0" algn="l">
              <a:lnSpc>
                <a:spcPct val="90000"/>
              </a:lnSpc>
              <a:spcBef>
                <a:spcPts val="0"/>
              </a:spcBef>
              <a:spcAft>
                <a:spcPts val="0"/>
              </a:spcAft>
              <a:buClr>
                <a:schemeClr val="lt1"/>
              </a:buClr>
              <a:buSzPts val="2400"/>
              <a:buFont typeface="Arial"/>
              <a:buChar char="•"/>
            </a:pPr>
            <a:r>
              <a:rPr b="0" i="0" lang="en-GB" sz="2400" u="none" cap="none" strike="noStrike">
                <a:solidFill>
                  <a:schemeClr val="lt1"/>
                </a:solidFill>
                <a:latin typeface="Calibri"/>
                <a:ea typeface="Calibri"/>
                <a:cs typeface="Calibri"/>
                <a:sym typeface="Calibri"/>
              </a:rPr>
              <a:t>Students will use any communication tool to discuss, reflect and work together.</a:t>
            </a:r>
            <a:endParaRPr/>
          </a:p>
          <a:p>
            <a:pPr indent="-76200" lvl="0" marL="228600" marR="0" rtl="0" algn="l">
              <a:lnSpc>
                <a:spcPct val="90000"/>
              </a:lnSpc>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b="0" i="0" lang="en-GB" sz="2400" u="none" cap="none" strike="noStrike">
                <a:solidFill>
                  <a:schemeClr val="lt1"/>
                </a:solidFill>
                <a:latin typeface="Calibri"/>
                <a:ea typeface="Calibri"/>
                <a:cs typeface="Calibri"/>
                <a:sym typeface="Calibri"/>
              </a:rPr>
              <a:t>There is no specific knowledge needed on </a:t>
            </a:r>
            <a:r>
              <a:rPr lang="en-GB" sz="2400">
                <a:solidFill>
                  <a:schemeClr val="lt1"/>
                </a:solidFill>
                <a:latin typeface="Calibri"/>
                <a:ea typeface="Calibri"/>
                <a:cs typeface="Calibri"/>
                <a:sym typeface="Calibri"/>
              </a:rPr>
              <a:t>ITIL4</a:t>
            </a:r>
            <a:r>
              <a:rPr b="0" i="0" lang="en-GB" sz="2400" u="none" cap="none" strike="noStrike">
                <a:solidFill>
                  <a:schemeClr val="lt1"/>
                </a:solidFill>
                <a:latin typeface="Calibri"/>
                <a:ea typeface="Calibri"/>
                <a:cs typeface="Calibri"/>
                <a:sym typeface="Calibri"/>
              </a:rPr>
              <a:t> to experience this simulation.</a:t>
            </a:r>
            <a:endParaRPr/>
          </a:p>
          <a:p>
            <a:pPr indent="-76200" lvl="0" marL="228600" marR="0" rtl="0" algn="l">
              <a:lnSpc>
                <a:spcPct val="90000"/>
              </a:lnSpc>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585788" marR="0" rtl="0" algn="l">
              <a:lnSpc>
                <a:spcPct val="90000"/>
              </a:lnSpc>
              <a:spcBef>
                <a:spcPts val="0"/>
              </a:spcBef>
              <a:spcAft>
                <a:spcPts val="0"/>
              </a:spcAft>
              <a:buNone/>
            </a:pPr>
            <a:r>
              <a:rPr b="0" i="0" lang="en-GB" sz="1800" u="none" cap="none" strike="noStrike">
                <a:solidFill>
                  <a:schemeClr val="lt1"/>
                </a:solidFill>
                <a:latin typeface="Calibri"/>
                <a:ea typeface="Calibri"/>
                <a:cs typeface="Calibri"/>
                <a:sym typeface="Calibri"/>
              </a:rPr>
              <a:t>Since this learning environment is new for many of the students, we strongly advice each of the students to prepare for this session by following the ‘Introduction Exercises’. This is a 30 minutes movie plus some exercises to learn about Mural and how the simulation works. This will help the team to start the simulation quicker. </a:t>
            </a:r>
            <a:endParaRPr b="0" i="0" sz="1100" u="none" cap="none" strike="noStrike">
              <a:solidFill>
                <a:schemeClr val="lt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lt1"/>
              </a:solidFill>
              <a:latin typeface="Calibri"/>
              <a:ea typeface="Calibri"/>
              <a:cs typeface="Calibri"/>
              <a:sym typeface="Calibri"/>
            </a:endParaRPr>
          </a:p>
        </p:txBody>
      </p:sp>
      <p:pic>
        <p:nvPicPr>
          <p:cNvPr descr="Waarschuwing" id="110" name="Google Shape;110;p3"/>
          <p:cNvPicPr preferRelativeResize="0"/>
          <p:nvPr/>
        </p:nvPicPr>
        <p:blipFill rotWithShape="1">
          <a:blip r:embed="rId3">
            <a:alphaModFix/>
          </a:blip>
          <a:srcRect b="0" l="0" r="0" t="0"/>
          <a:stretch/>
        </p:blipFill>
        <p:spPr>
          <a:xfrm>
            <a:off x="348344" y="4815687"/>
            <a:ext cx="914400" cy="914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h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hema">
  <a:themeElements>
    <a:clrScheme name="Office-them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angepast ontwerp">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2016-01-31T14:27:47Z</dcterms:created>
  <dc:creator>jan schilt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0x0101005347278BB5E6944CAFCFF314C11ACF3C</vt:lpwstr>
  </property>
</Properties>
</file>